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93" r:id="rId2"/>
    <p:sldMasterId id="2147483716" r:id="rId3"/>
  </p:sldMasterIdLst>
  <p:notesMasterIdLst>
    <p:notesMasterId r:id="rId78"/>
  </p:notesMasterIdLst>
  <p:sldIdLst>
    <p:sldId id="308" r:id="rId4"/>
    <p:sldId id="352" r:id="rId5"/>
    <p:sldId id="551" r:id="rId6"/>
    <p:sldId id="325" r:id="rId7"/>
    <p:sldId id="562" r:id="rId8"/>
    <p:sldId id="617" r:id="rId9"/>
    <p:sldId id="563" r:id="rId10"/>
    <p:sldId id="564" r:id="rId11"/>
    <p:sldId id="620" r:id="rId12"/>
    <p:sldId id="565" r:id="rId13"/>
    <p:sldId id="566" r:id="rId14"/>
    <p:sldId id="567" r:id="rId15"/>
    <p:sldId id="619" r:id="rId16"/>
    <p:sldId id="568" r:id="rId17"/>
    <p:sldId id="618" r:id="rId18"/>
    <p:sldId id="569" r:id="rId19"/>
    <p:sldId id="570" r:id="rId20"/>
    <p:sldId id="571" r:id="rId21"/>
    <p:sldId id="572" r:id="rId22"/>
    <p:sldId id="573" r:id="rId23"/>
    <p:sldId id="574" r:id="rId24"/>
    <p:sldId id="575" r:id="rId25"/>
    <p:sldId id="577" r:id="rId26"/>
    <p:sldId id="576" r:id="rId27"/>
    <p:sldId id="624" r:id="rId28"/>
    <p:sldId id="579" r:id="rId29"/>
    <p:sldId id="628" r:id="rId30"/>
    <p:sldId id="629" r:id="rId31"/>
    <p:sldId id="630" r:id="rId32"/>
    <p:sldId id="631" r:id="rId33"/>
    <p:sldId id="578" r:id="rId34"/>
    <p:sldId id="581" r:id="rId35"/>
    <p:sldId id="582" r:id="rId36"/>
    <p:sldId id="583" r:id="rId37"/>
    <p:sldId id="584" r:id="rId38"/>
    <p:sldId id="580" r:id="rId39"/>
    <p:sldId id="585" r:id="rId40"/>
    <p:sldId id="586" r:id="rId41"/>
    <p:sldId id="587" r:id="rId42"/>
    <p:sldId id="588" r:id="rId43"/>
    <p:sldId id="623" r:id="rId44"/>
    <p:sldId id="605" r:id="rId45"/>
    <p:sldId id="606" r:id="rId46"/>
    <p:sldId id="625" r:id="rId47"/>
    <p:sldId id="589" r:id="rId48"/>
    <p:sldId id="590" r:id="rId49"/>
    <p:sldId id="626" r:id="rId50"/>
    <p:sldId id="591" r:id="rId51"/>
    <p:sldId id="592" r:id="rId52"/>
    <p:sldId id="593" r:id="rId53"/>
    <p:sldId id="594" r:id="rId54"/>
    <p:sldId id="595" r:id="rId55"/>
    <p:sldId id="596" r:id="rId56"/>
    <p:sldId id="598" r:id="rId57"/>
    <p:sldId id="615" r:id="rId58"/>
    <p:sldId id="622" r:id="rId59"/>
    <p:sldId id="597" r:id="rId60"/>
    <p:sldId id="616" r:id="rId61"/>
    <p:sldId id="599" r:id="rId62"/>
    <p:sldId id="600" r:id="rId63"/>
    <p:sldId id="602" r:id="rId64"/>
    <p:sldId id="601" r:id="rId65"/>
    <p:sldId id="603" r:id="rId66"/>
    <p:sldId id="604" r:id="rId67"/>
    <p:sldId id="621" r:id="rId68"/>
    <p:sldId id="607" r:id="rId69"/>
    <p:sldId id="614" r:id="rId70"/>
    <p:sldId id="608" r:id="rId71"/>
    <p:sldId id="609" r:id="rId72"/>
    <p:sldId id="610" r:id="rId73"/>
    <p:sldId id="611" r:id="rId74"/>
    <p:sldId id="612" r:id="rId75"/>
    <p:sldId id="613" r:id="rId76"/>
    <p:sldId id="358" r:id="rId77"/>
  </p:sldIdLst>
  <p:sldSz cx="12192000" cy="6858000"/>
  <p:notesSz cx="6858000" cy="9144000"/>
  <p:embeddedFontLs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boto Condensed" panose="02000000000000000000" pitchFamily="2" charset="0"/>
      <p:regular r:id="rId83"/>
      <p:bold r:id="rId84"/>
      <p:italic r:id="rId85"/>
      <p:boldItalic r:id="rId86"/>
    </p:embeddedFont>
    <p:embeddedFont>
      <p:font typeface="Roboto Condensed Light" panose="02000000000000000000" pitchFamily="2" charset="0"/>
      <p:regular r:id="rId87"/>
      <p:italic r:id="rId88"/>
    </p:embeddedFont>
    <p:embeddedFont>
      <p:font typeface="Wingdings 2" panose="05020102010507070707" pitchFamily="18" charset="2"/>
      <p:regular r:id="rId89"/>
    </p:embeddedFont>
    <p:embeddedFont>
      <p:font typeface="Wingdings 3" panose="05040102010807070707" pitchFamily="18" charset="2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7u2LHS4O6NaKSMLVgCRLg==" hashData="LEY+yCxItPRac7jGXsxjQ04OR8k+NtzfAc4brvVDZSq6KBhKJevShJyshO2BrRvqGRNr8sywZUUKKSN0VkegDQ=="/>
  <p:extLst>
    <p:ext uri="{521415D9-36F7-43E2-AB2F-B90AF26B5E84}">
      <p14:sectionLst xmlns:p14="http://schemas.microsoft.com/office/powerpoint/2010/main">
        <p14:section name="Default Section" id="{9AC08AD0-6738-4D72-B9F8-D83CC4038AA2}">
          <p14:sldIdLst>
            <p14:sldId id="308"/>
            <p14:sldId id="352"/>
          </p14:sldIdLst>
        </p14:section>
        <p14:section name="Introduction" id="{F31F6FFA-7DB8-4EE5-9DF7-906D118F234D}">
          <p14:sldIdLst>
            <p14:sldId id="551"/>
            <p14:sldId id="325"/>
            <p14:sldId id="562"/>
          </p14:sldIdLst>
        </p14:section>
        <p14:section name=" Need of Data Science" id="{20E13AB2-29B6-4689-B544-F3EEBDABE7DB}">
          <p14:sldIdLst>
            <p14:sldId id="617"/>
            <p14:sldId id="563"/>
            <p14:sldId id="564"/>
          </p14:sldIdLst>
        </p14:section>
        <p14:section name="Data Science Process" id="{B2F877AD-E2DA-4A86-8104-878FBD9807E9}">
          <p14:sldIdLst>
            <p14:sldId id="620"/>
            <p14:sldId id="565"/>
            <p14:sldId id="566"/>
            <p14:sldId id="567"/>
          </p14:sldIdLst>
        </p14:section>
        <p14:section name="Roles" id="{18E73F96-6A3B-4EDC-9545-555DF5C7FCF2}">
          <p14:sldIdLst>
            <p14:sldId id="619"/>
            <p14:sldId id="568"/>
          </p14:sldIdLst>
        </p14:section>
        <p14:section name=" introduction of python library for data" id="{AED9ED64-6FE6-4883-8090-8E7672D84291}">
          <p14:sldIdLst>
            <p14:sldId id="618"/>
            <p14:sldId id="569"/>
            <p14:sldId id="570"/>
            <p14:sldId id="571"/>
            <p14:sldId id="572"/>
            <p14:sldId id="573"/>
            <p14:sldId id="574"/>
            <p14:sldId id="575"/>
            <p14:sldId id="577"/>
            <p14:sldId id="576"/>
          </p14:sldIdLst>
        </p14:section>
        <p14:section name="Data Exploration &amp; Data Structures" id="{8A9A9A7E-CCE7-46F2-B289-2DB371F28BB7}">
          <p14:sldIdLst>
            <p14:sldId id="624"/>
            <p14:sldId id="579"/>
            <p14:sldId id="628"/>
            <p14:sldId id="629"/>
            <p14:sldId id="630"/>
            <p14:sldId id="631"/>
            <p14:sldId id="578"/>
            <p14:sldId id="581"/>
            <p14:sldId id="582"/>
            <p14:sldId id="583"/>
            <p14:sldId id="584"/>
            <p14:sldId id="580"/>
            <p14:sldId id="585"/>
            <p14:sldId id="586"/>
            <p14:sldId id="587"/>
            <p14:sldId id="588"/>
          </p14:sldIdLst>
        </p14:section>
        <p14:section name="Reading and Writing Data" id="{6ACD96D3-ED86-438E-BA34-FFDA3456C00B}">
          <p14:sldIdLst>
            <p14:sldId id="623"/>
            <p14:sldId id="605"/>
            <p14:sldId id="606"/>
          </p14:sldIdLst>
        </p14:section>
        <p14:section name="Data Selection and Filtering" id="{BADD34BF-A69B-4D16-B823-FCD54C03996B}">
          <p14:sldIdLst>
            <p14:sldId id="625"/>
            <p14:sldId id="589"/>
            <p14:sldId id="590"/>
          </p14:sldIdLst>
        </p14:section>
        <p14:section name="Data Manipulation" id="{FA278E3E-91EF-4A7F-82D6-3B689F1BD193}">
          <p14:sldIdLst>
            <p14:sldId id="626"/>
            <p14:sldId id="591"/>
            <p14:sldId id="592"/>
            <p14:sldId id="593"/>
            <p14:sldId id="594"/>
            <p14:sldId id="595"/>
            <p14:sldId id="596"/>
            <p14:sldId id="598"/>
            <p14:sldId id="615"/>
          </p14:sldIdLst>
        </p14:section>
        <p14:section name="Data Aggregation" id="{80F940F6-CEEF-48F2-9B43-1A73E9D42C41}">
          <p14:sldIdLst>
            <p14:sldId id="622"/>
            <p14:sldId id="597"/>
            <p14:sldId id="616"/>
            <p14:sldId id="599"/>
            <p14:sldId id="600"/>
            <p14:sldId id="602"/>
            <p14:sldId id="601"/>
            <p14:sldId id="603"/>
            <p14:sldId id="604"/>
          </p14:sldIdLst>
        </p14:section>
        <p14:section name="Data Visualization" id="{7581DE78-B7B9-42DA-8312-38B58E3A837B}">
          <p14:sldIdLst>
            <p14:sldId id="621"/>
            <p14:sldId id="607"/>
            <p14:sldId id="614"/>
            <p14:sldId id="608"/>
            <p14:sldId id="609"/>
            <p14:sldId id="610"/>
            <p14:sldId id="611"/>
            <p14:sldId id="612"/>
            <p14:sldId id="613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  <a:srgbClr val="C62827"/>
    <a:srgbClr val="008000"/>
    <a:srgbClr val="B71B1C"/>
    <a:srgbClr val="ED524F"/>
    <a:srgbClr val="301B92"/>
    <a:srgbClr val="673BB7"/>
    <a:srgbClr val="607D8B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1.fntdata"/><Relationship Id="rId5" Type="http://schemas.openxmlformats.org/officeDocument/2006/relationships/slide" Target="slides/slide2.xml"/><Relationship Id="rId90" Type="http://schemas.openxmlformats.org/officeDocument/2006/relationships/font" Target="fonts/font1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9.fntdata"/><Relationship Id="rId61" Type="http://schemas.openxmlformats.org/officeDocument/2006/relationships/slide" Target="slides/slide58.xml"/><Relationship Id="rId82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6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openxmlformats.org/officeDocument/2006/relationships/image" Target="../media/image18.png"/><Relationship Id="rId9" Type="http://schemas.openxmlformats.org/officeDocument/2006/relationships/image" Target="../media/image29.jpeg"/></Relationships>
</file>

<file path=ppt/slideLayouts/_rels/slideLayout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4.wdp"/><Relationship Id="rId4" Type="http://schemas.openxmlformats.org/officeDocument/2006/relationships/image" Target="../media/image31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microsoft.com/office/2007/relationships/hdphoto" Target="../media/hdphoto5.wdp"/><Relationship Id="rId9" Type="http://schemas.microsoft.com/office/2007/relationships/hdphoto" Target="../media/hdphoto4.wdp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jpe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microsoft.com/office/2007/relationships/hdphoto" Target="../media/hdphoto2.wdp"/><Relationship Id="rId4" Type="http://schemas.openxmlformats.org/officeDocument/2006/relationships/image" Target="../media/image37.png"/><Relationship Id="rId9" Type="http://schemas.openxmlformats.org/officeDocument/2006/relationships/image" Target="../media/image21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u="none" dirty="0"/>
              <a:t>Darshan Institute of Computer Applications,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07AFA-EEF0-3AEC-BE7A-554C1F5D2D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88" y="2255778"/>
            <a:ext cx="2694502" cy="15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</a:t>
            </a:r>
            <a:r>
              <a:rPr lang="en-IN" sz="1600" dirty="0"/>
              <a:t>Applications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20" name="Hexagon 19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7D5008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466080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</a:t>
            </a:r>
            <a:r>
              <a:rPr lang="en-US" sz="1600" baseline="0" dirty="0"/>
              <a:t> Diploma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64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#2102CS403 (Python)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Overview of Python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0066"/>
            <a:ext cx="11929641" cy="5593943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05CEC62-96B4-E0C4-A41B-5B4A2656814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0267" y="875912"/>
            <a:ext cx="1761119" cy="53878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8038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649046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#2102CS403 (Python)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Overview of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00F4D-C4C2-91C4-F722-0307E0E98124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6409" y="5978650"/>
            <a:ext cx="1761119" cy="53878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3692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#2102CS302 (DS)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Stack and Queue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656790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3030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What is Data Structure?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Section-1 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A03F2-936E-50E5-4A31-21E62AB22966}"/>
              </a:ext>
            </a:extLst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6409" y="5978650"/>
            <a:ext cx="1761119" cy="53878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642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#2102CS302 (DS)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Stack and Queue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0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3711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#2102CS302 (DS)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Stack and Queue</a:t>
            </a:r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0879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491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Dharmikkumar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G. Aghera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#2304CS401 (PYP)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01 – Introduction to Python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8F5C0B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8F5C0B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8F5C0B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Makwana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#2102CS302 (DS)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Stack and Queue</a:t>
            </a:r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82375"/>
            <a:ext cx="1761119" cy="82049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1168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8860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90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</a:t>
            </a:r>
            <a:r>
              <a:rPr lang="en-US" sz="1600" baseline="0" dirty="0"/>
              <a:t>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332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892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97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0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CBD36D-80E5-2938-4F3C-399C4FEF22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89" y="1335005"/>
            <a:ext cx="2520000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D27D4-D354-4363-989F-4442C30D6B8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334" y="429749"/>
            <a:ext cx="294664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067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569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</a:t>
            </a:r>
            <a:r>
              <a:rPr lang="en-US" sz="1600" baseline="0" dirty="0"/>
              <a:t> Diploma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2727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2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</a:t>
            </a:r>
            <a:r>
              <a:rPr lang="en-US" sz="1600" baseline="0" dirty="0"/>
              <a:t> Studies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03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72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312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84" y="228538"/>
            <a:ext cx="3575304" cy="89382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092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20383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6154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 for Diploma Studies,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5883522" cy="16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E99718">
                        <a:shade val="30000"/>
                        <a:satMod val="115000"/>
                      </a:srgbClr>
                    </a:gs>
                    <a:gs pos="50000">
                      <a:srgbClr val="E99718">
                        <a:shade val="67500"/>
                        <a:satMod val="115000"/>
                      </a:srgbClr>
                    </a:gs>
                    <a:gs pos="100000">
                      <a:srgbClr val="E99718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IN" dirty="0" err="1"/>
              <a:t>Prof.</a:t>
            </a:r>
            <a:r>
              <a:rPr lang="en-IN" dirty="0"/>
              <a:t> Vishal K </a:t>
            </a:r>
            <a:r>
              <a:rPr lang="en-IN" dirty="0" err="1"/>
              <a:t>Makwana</a:t>
            </a:r>
            <a:endParaRPr lang="en-IN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BB32699-4C62-4BBF-9A17-90008E297198}"/>
              </a:ext>
            </a:extLst>
          </p:cNvPr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212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342F5D-5C3A-4D09-B74D-32BF20197BBC}"/>
              </a:ext>
            </a:extLst>
          </p:cNvPr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>
                <a:solidFill>
                  <a:srgbClr val="212121"/>
                </a:solidFill>
              </a:rPr>
              <a:t>Thank</a:t>
            </a:r>
          </a:p>
          <a:p>
            <a:pPr algn="ctr"/>
            <a:r>
              <a:rPr lang="en-US" sz="6000" b="1" i="1" dirty="0">
                <a:solidFill>
                  <a:srgbClr val="212121"/>
                </a:solidFill>
              </a:rPr>
              <a:t>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C58FA9-71EA-487D-8A75-915EC6877722}"/>
              </a:ext>
            </a:extLst>
          </p:cNvPr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A77512-C96D-4B1D-861C-3369397D6121}"/>
              </a:ext>
            </a:extLst>
          </p:cNvPr>
          <p:cNvSpPr/>
          <p:nvPr userDrawn="1"/>
        </p:nvSpPr>
        <p:spPr>
          <a:xfrm flipH="1"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12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81706-03FD-5011-BE52-6B8AB641A22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334" y="429749"/>
            <a:ext cx="294664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511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#2105CS412(CN)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of Computer Network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16">
            <a:extLst>
              <a:ext uri="{FF2B5EF4-FFF2-40B4-BE49-F238E27FC236}">
                <a16:creationId xmlns:a16="http://schemas.microsoft.com/office/drawing/2014/main" id="{A0E5757A-626F-9E90-EB72-AEFA31AC574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8A52970D-1B8D-45B2-FED4-AA035898E9F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Vaseem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Ghada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E6A207D-27E7-9773-4C8C-30A9C4104890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5406615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#2305CS302 (IAT)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04 – Introduction to Data </a:t>
            </a:r>
            <a:r>
              <a:rPr lang="en-IN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Science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C3F630E-0737-1001-153E-EBCFAD739007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8" name="Shape 56">
            <a:extLst>
              <a:ext uri="{FF2B5EF4-FFF2-40B4-BE49-F238E27FC236}">
                <a16:creationId xmlns:a16="http://schemas.microsoft.com/office/drawing/2014/main" id="{528A20EE-6320-A145-2D8C-D1665FC0099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816A36-57ED-3600-A522-E042E8EE539E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DA6401-5849-8984-FC24-478D5C973CD1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38328-08EA-AB24-DB03-4BFDC7A603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644" y="6026765"/>
            <a:ext cx="1652177" cy="5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129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EF3D5-CEE3-174A-C4FB-8DD8AF8D1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D5D89-BABA-FF4D-D627-40AE8B25C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85B94-643E-B844-456B-FD4303B7984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370" y="6194192"/>
            <a:ext cx="1652177" cy="5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7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0">
            <a:extLst>
              <a:ext uri="{FF2B5EF4-FFF2-40B4-BE49-F238E27FC236}">
                <a16:creationId xmlns:a16="http://schemas.microsoft.com/office/drawing/2014/main" id="{6ACFA91B-F553-200F-0073-5444ABFE0475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6B422CE-C616-7E33-D063-9FFF0DEB3B7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Umesh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Thoriya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6564-E7BB-67DB-5DFF-A2BA8FDE12D4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4C1DD5-F381-005B-0FC3-D09599906A7C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34E65D-34E2-B986-E813-9E82CFF889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644" y="6026765"/>
            <a:ext cx="1652177" cy="50224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683CD5F-BAC8-CACA-13AA-AEE36B1226C9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5352827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#2104CS351 (CS)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5 – </a:t>
            </a:r>
            <a:r>
              <a:rPr lang="en-US" sz="1200" dirty="0"/>
              <a:t>Attacks and Techniques used in Cyber Crime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11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1E58F-1F16-7113-98CC-E351FD2C4E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77" y="322336"/>
            <a:ext cx="2429517" cy="738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8F677-2BEE-E410-A927-6BBF62BB8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1026" name="Picture 2" descr="Know Your Artificial Intelligence, Blockchain, Cloud Computing &amp; Data  Analytics Course - Advanced Learning Singapore">
            <a:extLst>
              <a:ext uri="{FF2B5EF4-FFF2-40B4-BE49-F238E27FC236}">
                <a16:creationId xmlns:a16="http://schemas.microsoft.com/office/drawing/2014/main" id="{10AD5892-D7D0-8491-56CE-AF420C42F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34" y="1926581"/>
            <a:ext cx="2559668" cy="18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092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8A54A-6576-43EC-B296-5FCA8F873C3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77" y="322336"/>
            <a:ext cx="2429517" cy="7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D38499-9301-48B7-BA27-7E1A5AFCBF53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5D07C2-5660-042B-0965-458E2E2784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94CD80-6289-4C5A-EED6-04FC7A55318E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17">
            <a:extLst>
              <a:ext uri="{FF2B5EF4-FFF2-40B4-BE49-F238E27FC236}">
                <a16:creationId xmlns:a16="http://schemas.microsoft.com/office/drawing/2014/main" id="{030B7341-5BA2-81CD-42A2-48D505BD3869}"/>
              </a:ext>
            </a:extLst>
          </p:cNvPr>
          <p:cNvSpPr>
            <a:spLocks/>
          </p:cNvSpPr>
          <p:nvPr userDrawn="1"/>
        </p:nvSpPr>
        <p:spPr bwMode="auto">
          <a:xfrm>
            <a:off x="0" y="5914567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umpy.org/doc/stable/reference/routines.html" TargetMode="Externa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vaseem.ghada@darshan.ac.in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9879531513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Master of Computer Application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</a:t>
            </a:r>
            <a:r>
              <a:rPr lang="en-IN" dirty="0" err="1"/>
              <a:t>Vaseem</a:t>
            </a:r>
            <a:r>
              <a:rPr lang="en-IN" dirty="0"/>
              <a:t> Ghada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latin typeface="Roboto Condensed" panose="02000000000000000000" pitchFamily="2" charset="0"/>
              </a:rPr>
              <a:t>Introduction to Advanced Technologies</a:t>
            </a:r>
            <a:r>
              <a:rPr lang="en-IN" dirty="0"/>
              <a:t> (</a:t>
            </a:r>
            <a:r>
              <a:rPr lang="en-US" dirty="0"/>
              <a:t>2305CS302</a:t>
            </a:r>
            <a:r>
              <a:rPr lang="en-IN" dirty="0"/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87" y="1049576"/>
            <a:ext cx="7035300" cy="273118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Data Science</a:t>
            </a:r>
            <a:br>
              <a:rPr lang="en-US" dirty="0"/>
            </a:br>
            <a:endParaRPr lang="en-US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B969C-F4CB-C039-7FBC-51884D8F5CC6}"/>
              </a:ext>
            </a:extLst>
          </p:cNvPr>
          <p:cNvSpPr txBox="1"/>
          <p:nvPr/>
        </p:nvSpPr>
        <p:spPr>
          <a:xfrm>
            <a:off x="904887" y="4091309"/>
            <a:ext cx="874296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>
                <a:effectLst/>
              </a:rPr>
              <a:t>CO4 : At the end of this course, students will be able to,</a:t>
            </a:r>
          </a:p>
          <a:p>
            <a:r>
              <a:rPr lang="en-US" sz="2200" dirty="0"/>
              <a:t>          </a:t>
            </a:r>
            <a:r>
              <a:rPr lang="en-US" sz="2400" dirty="0"/>
              <a:t>apply python library for data science</a:t>
            </a:r>
            <a:r>
              <a:rPr lang="en-US" sz="2200" dirty="0"/>
              <a:t>.</a:t>
            </a:r>
            <a:endParaRPr lang="en-US" sz="2200" b="0" i="1" dirty="0">
              <a:effectLst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7BD2B6B-638D-3159-4BFE-5FFE747983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1FF3-B334-2072-29A3-A09C0211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B0C1-215E-63E2-8658-D02C61F9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Data Science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DABA-DC10-29D0-AADF-C0BA6F92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b="1" dirty="0"/>
              <a:t>Statistics</a:t>
            </a:r>
            <a:r>
              <a:rPr lang="en-US" dirty="0"/>
              <a:t>:</a:t>
            </a:r>
          </a:p>
          <a:p>
            <a:pPr lvl="1"/>
            <a:r>
              <a:rPr lang="en-US" sz="2200" dirty="0"/>
              <a:t>Statistics is the most critical unit of </a:t>
            </a:r>
            <a:r>
              <a:rPr lang="en-US" sz="2200" dirty="0">
                <a:solidFill>
                  <a:srgbClr val="C00000"/>
                </a:solidFill>
              </a:rPr>
              <a:t>data Science basics</a:t>
            </a:r>
            <a:r>
              <a:rPr lang="en-US" sz="2200" dirty="0"/>
              <a:t>, and it is the </a:t>
            </a:r>
            <a:r>
              <a:rPr lang="en-US" sz="2200" dirty="0">
                <a:solidFill>
                  <a:srgbClr val="C00000"/>
                </a:solidFill>
              </a:rPr>
              <a:t>method or science of collecting and analyzing numerical data in large quantities to get useful insights.</a:t>
            </a:r>
          </a:p>
          <a:p>
            <a:r>
              <a:rPr lang="en-US" b="1" dirty="0"/>
              <a:t>Visualization</a:t>
            </a:r>
            <a:r>
              <a:rPr lang="en-US" dirty="0"/>
              <a:t>:</a:t>
            </a:r>
          </a:p>
          <a:p>
            <a:pPr lvl="1"/>
            <a:r>
              <a:rPr lang="en-US" sz="2200" dirty="0"/>
              <a:t>Visualization technique helps you access </a:t>
            </a:r>
            <a:r>
              <a:rPr lang="en-US" sz="2200" dirty="0">
                <a:solidFill>
                  <a:srgbClr val="C00000"/>
                </a:solidFill>
              </a:rPr>
              <a:t>huge amounts of data in easy to understand and digestible visuals</a:t>
            </a:r>
            <a:r>
              <a:rPr lang="en-US" sz="2200" dirty="0"/>
              <a:t>.</a:t>
            </a:r>
          </a:p>
          <a:p>
            <a:r>
              <a:rPr lang="en-US" b="1" dirty="0"/>
              <a:t>Machine Learning</a:t>
            </a:r>
            <a:r>
              <a:rPr lang="en-US" dirty="0"/>
              <a:t>:</a:t>
            </a:r>
          </a:p>
          <a:p>
            <a:pPr lvl="1"/>
            <a:r>
              <a:rPr lang="en-US" sz="2200" dirty="0"/>
              <a:t>Machine Learning explores the </a:t>
            </a:r>
            <a:r>
              <a:rPr lang="en-US" sz="2200" dirty="0">
                <a:solidFill>
                  <a:srgbClr val="C00000"/>
                </a:solidFill>
              </a:rPr>
              <a:t>building and study of algorithms that learn to make predictions </a:t>
            </a:r>
            <a:r>
              <a:rPr lang="en-US" sz="2200" dirty="0"/>
              <a:t>about unforeseen/future data.</a:t>
            </a:r>
          </a:p>
          <a:p>
            <a:r>
              <a:rPr lang="en-US" b="1" dirty="0"/>
              <a:t>Deep Learning</a:t>
            </a:r>
            <a:r>
              <a:rPr lang="en-US" dirty="0"/>
              <a:t>:</a:t>
            </a:r>
          </a:p>
          <a:p>
            <a:pPr lvl="1"/>
            <a:r>
              <a:rPr lang="en-US" sz="2200" dirty="0"/>
              <a:t>Deep </a:t>
            </a:r>
            <a:r>
              <a:rPr lang="en-US" sz="2200" dirty="0">
                <a:solidFill>
                  <a:srgbClr val="C00000"/>
                </a:solidFill>
              </a:rPr>
              <a:t>Learning method is new machine learning </a:t>
            </a:r>
            <a:r>
              <a:rPr lang="en-US" sz="2200" dirty="0"/>
              <a:t>research where the algorithm selects the analysis model to follow.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CABBD-647B-F7C2-A556-07558ABD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C777-6CDB-BDC1-AEA8-AF33640E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Core competencies of a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DC55C-C56B-1DC9-4F32-B743EBAAE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Data Scientist </a:t>
            </a:r>
            <a:r>
              <a:rPr lang="en-US" dirty="0"/>
              <a:t>requires knowledge of </a:t>
            </a:r>
            <a:r>
              <a:rPr lang="en-US" dirty="0">
                <a:solidFill>
                  <a:srgbClr val="C00000"/>
                </a:solidFill>
              </a:rPr>
              <a:t>vast range of skills </a:t>
            </a:r>
            <a:r>
              <a:rPr lang="en-US" dirty="0"/>
              <a:t>to perform required tasks.</a:t>
            </a:r>
          </a:p>
          <a:p>
            <a:r>
              <a:rPr lang="en-IN" dirty="0"/>
              <a:t>Most of the times data scientists </a:t>
            </a:r>
            <a:r>
              <a:rPr lang="en-IN" dirty="0">
                <a:solidFill>
                  <a:srgbClr val="C00000"/>
                </a:solidFill>
              </a:rPr>
              <a:t>work in a team </a:t>
            </a:r>
            <a:r>
              <a:rPr lang="en-IN" dirty="0"/>
              <a:t>to provide the best results, </a:t>
            </a:r>
          </a:p>
          <a:p>
            <a:pPr lvl="1"/>
            <a:r>
              <a:rPr lang="en-IN" sz="2200" dirty="0"/>
              <a:t>for example someone who is good at </a:t>
            </a:r>
            <a:r>
              <a:rPr lang="en-IN" sz="2200" dirty="0">
                <a:solidFill>
                  <a:srgbClr val="C00000"/>
                </a:solidFill>
              </a:rPr>
              <a:t>gathering data</a:t>
            </a:r>
            <a:r>
              <a:rPr lang="en-IN" sz="2200" dirty="0"/>
              <a:t> might team up with an analyst and some gifted in </a:t>
            </a:r>
            <a:r>
              <a:rPr lang="en-IN" sz="2200" dirty="0">
                <a:solidFill>
                  <a:srgbClr val="C00000"/>
                </a:solidFill>
              </a:rPr>
              <a:t>presenting information</a:t>
            </a:r>
            <a:r>
              <a:rPr lang="en-IN" sz="2200" dirty="0"/>
              <a:t>.</a:t>
            </a:r>
            <a:endParaRPr lang="en-US" sz="2200" dirty="0"/>
          </a:p>
          <a:p>
            <a:pPr lvl="1"/>
            <a:r>
              <a:rPr lang="en-IN" sz="2200" dirty="0"/>
              <a:t>It would be hard to find a </a:t>
            </a:r>
            <a:r>
              <a:rPr lang="en-IN" sz="2200" dirty="0">
                <a:solidFill>
                  <a:srgbClr val="C00000"/>
                </a:solidFill>
              </a:rPr>
              <a:t>single person </a:t>
            </a:r>
            <a:r>
              <a:rPr lang="en-IN" sz="2200" dirty="0"/>
              <a:t>with </a:t>
            </a:r>
            <a:r>
              <a:rPr lang="en-IN" sz="2200" dirty="0">
                <a:solidFill>
                  <a:srgbClr val="C00000"/>
                </a:solidFill>
              </a:rPr>
              <a:t>all the required skills</a:t>
            </a:r>
            <a:r>
              <a:rPr lang="en-IN" sz="2200" dirty="0"/>
              <a:t>.</a:t>
            </a:r>
          </a:p>
          <a:p>
            <a:r>
              <a:rPr lang="en-IN" dirty="0"/>
              <a:t>Below are the areas in which a data scientist could find opportunity</a:t>
            </a:r>
          </a:p>
          <a:p>
            <a:pPr lvl="1"/>
            <a:r>
              <a:rPr lang="en-IN" sz="2200" dirty="0"/>
              <a:t>Data Capture :</a:t>
            </a:r>
          </a:p>
          <a:p>
            <a:pPr lvl="2"/>
            <a:r>
              <a:rPr lang="en-IN" sz="2000" dirty="0"/>
              <a:t>Managing data source (e.g., database, Excel, PDF, text, etc…)</a:t>
            </a:r>
          </a:p>
          <a:p>
            <a:pPr lvl="2"/>
            <a:r>
              <a:rPr lang="en-IN" sz="2000" dirty="0"/>
              <a:t>Converting the </a:t>
            </a:r>
            <a:r>
              <a:rPr lang="en-IN" sz="2000" dirty="0">
                <a:solidFill>
                  <a:srgbClr val="C00000"/>
                </a:solidFill>
              </a:rPr>
              <a:t>unstructured data</a:t>
            </a:r>
            <a:r>
              <a:rPr lang="en-IN" sz="2000" dirty="0"/>
              <a:t> to </a:t>
            </a:r>
            <a:r>
              <a:rPr lang="en-IN" sz="2000" dirty="0">
                <a:solidFill>
                  <a:srgbClr val="C00000"/>
                </a:solidFill>
              </a:rPr>
              <a:t>structured data</a:t>
            </a:r>
            <a:r>
              <a:rPr lang="en-IN" sz="2000" dirty="0"/>
              <a:t>.</a:t>
            </a:r>
          </a:p>
          <a:p>
            <a:pPr lvl="1"/>
            <a:r>
              <a:rPr lang="en-IN" sz="2200" dirty="0"/>
              <a:t>Analysis :</a:t>
            </a:r>
          </a:p>
          <a:p>
            <a:pPr lvl="2"/>
            <a:r>
              <a:rPr lang="en-IN" sz="2000" dirty="0"/>
              <a:t>Knowledge of </a:t>
            </a:r>
            <a:r>
              <a:rPr lang="en-IN" sz="2000" dirty="0">
                <a:solidFill>
                  <a:srgbClr val="C00000"/>
                </a:solidFill>
              </a:rPr>
              <a:t>basic statistical tools</a:t>
            </a:r>
            <a:r>
              <a:rPr lang="en-IN" sz="2000" dirty="0"/>
              <a:t>.</a:t>
            </a:r>
          </a:p>
          <a:p>
            <a:pPr lvl="2"/>
            <a:r>
              <a:rPr lang="en-IN" sz="2000" dirty="0"/>
              <a:t>Use of specialized </a:t>
            </a:r>
            <a:r>
              <a:rPr lang="en-IN" sz="2000" dirty="0">
                <a:solidFill>
                  <a:srgbClr val="C00000"/>
                </a:solidFill>
              </a:rPr>
              <a:t>math tricks </a:t>
            </a:r>
            <a:r>
              <a:rPr lang="en-IN" sz="2000" dirty="0"/>
              <a:t>and </a:t>
            </a:r>
            <a:r>
              <a:rPr lang="en-IN" sz="2000" dirty="0">
                <a:solidFill>
                  <a:srgbClr val="C00000"/>
                </a:solidFill>
              </a:rPr>
              <a:t>algorithms</a:t>
            </a:r>
            <a:r>
              <a:rPr lang="en-IN" sz="2000" dirty="0"/>
              <a:t>.</a:t>
            </a:r>
          </a:p>
          <a:p>
            <a:pPr lvl="1"/>
            <a:r>
              <a:rPr lang="en-IN" sz="2200" dirty="0"/>
              <a:t>Presentations :</a:t>
            </a:r>
          </a:p>
          <a:p>
            <a:pPr lvl="2"/>
            <a:r>
              <a:rPr lang="en-IN" sz="2000" dirty="0"/>
              <a:t>Provide </a:t>
            </a:r>
            <a:r>
              <a:rPr lang="en-IN" sz="2000" dirty="0">
                <a:solidFill>
                  <a:srgbClr val="C00000"/>
                </a:solidFill>
              </a:rPr>
              <a:t>graphical presentations </a:t>
            </a:r>
            <a:r>
              <a:rPr lang="en-IN" sz="2000" dirty="0"/>
              <a:t>of the pattern.</a:t>
            </a:r>
          </a:p>
          <a:p>
            <a:pPr lvl="2"/>
            <a:r>
              <a:rPr lang="en-IN" sz="2000" dirty="0"/>
              <a:t>Represent the results of the </a:t>
            </a:r>
            <a:r>
              <a:rPr lang="en-IN" sz="2000" dirty="0">
                <a:solidFill>
                  <a:srgbClr val="C00000"/>
                </a:solidFill>
              </a:rPr>
              <a:t>data analysis </a:t>
            </a:r>
            <a:r>
              <a:rPr lang="en-IN" sz="2000" dirty="0"/>
              <a:t>to the </a:t>
            </a:r>
            <a:r>
              <a:rPr lang="en-IN" sz="2000" dirty="0">
                <a:solidFill>
                  <a:srgbClr val="C00000"/>
                </a:solidFill>
              </a:rPr>
              <a:t>end users</a:t>
            </a:r>
            <a:r>
              <a:rPr lang="en-I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654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A2980-D20E-2E03-3C70-B28EEF61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AF2E-A94B-43B8-F591-D1D91103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Creating the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76DD-43C6-36E2-4C04-486712716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5625226" cy="5591175"/>
          </a:xfrm>
        </p:spPr>
        <p:txBody>
          <a:bodyPr/>
          <a:lstStyle/>
          <a:p>
            <a:r>
              <a:rPr lang="en-IN" dirty="0"/>
              <a:t>Data science pipeline requires the data scientist to follow particular steps in the </a:t>
            </a:r>
            <a:r>
              <a:rPr lang="en-IN" dirty="0">
                <a:solidFill>
                  <a:srgbClr val="C00000"/>
                </a:solidFill>
              </a:rPr>
              <a:t>preparation</a:t>
            </a:r>
            <a:r>
              <a:rPr lang="en-IN" dirty="0"/>
              <a:t>, </a:t>
            </a:r>
            <a:r>
              <a:rPr lang="en-IN" dirty="0">
                <a:solidFill>
                  <a:srgbClr val="C00000"/>
                </a:solidFill>
              </a:rPr>
              <a:t>analysis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presentation</a:t>
            </a:r>
            <a:r>
              <a:rPr lang="en-IN" dirty="0"/>
              <a:t> of the data.</a:t>
            </a:r>
            <a:endParaRPr lang="en-US" dirty="0"/>
          </a:p>
          <a:p>
            <a:r>
              <a:rPr lang="en-IN" dirty="0"/>
              <a:t>General steps in the pipeline are</a:t>
            </a:r>
          </a:p>
          <a:p>
            <a:pPr lvl="1"/>
            <a:r>
              <a:rPr lang="en-IN" sz="2200" dirty="0"/>
              <a:t>Preparing the data</a:t>
            </a:r>
          </a:p>
          <a:p>
            <a:pPr lvl="2"/>
            <a:r>
              <a:rPr lang="en-IN" sz="2000" dirty="0"/>
              <a:t>The data we access from various sources may not come directly in the </a:t>
            </a:r>
            <a:r>
              <a:rPr lang="en-IN" sz="2000" dirty="0">
                <a:solidFill>
                  <a:srgbClr val="C00000"/>
                </a:solidFill>
              </a:rPr>
              <a:t>structured format</a:t>
            </a:r>
            <a:r>
              <a:rPr lang="en-IN" sz="2000" dirty="0"/>
              <a:t>.</a:t>
            </a:r>
          </a:p>
          <a:p>
            <a:pPr lvl="2"/>
            <a:r>
              <a:rPr lang="en-IN" sz="2000" dirty="0"/>
              <a:t>We need to </a:t>
            </a:r>
            <a:r>
              <a:rPr lang="en-IN" sz="2000" dirty="0">
                <a:solidFill>
                  <a:srgbClr val="C00000"/>
                </a:solidFill>
              </a:rPr>
              <a:t>transform</a:t>
            </a:r>
            <a:r>
              <a:rPr lang="en-IN" sz="2000" dirty="0"/>
              <a:t> the data in the </a:t>
            </a:r>
            <a:r>
              <a:rPr lang="en-IN" sz="2000" dirty="0">
                <a:solidFill>
                  <a:srgbClr val="C00000"/>
                </a:solidFill>
              </a:rPr>
              <a:t>structured format</a:t>
            </a:r>
            <a:r>
              <a:rPr lang="en-IN" sz="2000" dirty="0"/>
              <a:t>.</a:t>
            </a:r>
          </a:p>
          <a:p>
            <a:pPr lvl="2"/>
            <a:r>
              <a:rPr lang="en-IN" sz="2000" dirty="0">
                <a:solidFill>
                  <a:srgbClr val="C00000"/>
                </a:solidFill>
              </a:rPr>
              <a:t>Transformation</a:t>
            </a:r>
            <a:r>
              <a:rPr lang="en-IN" sz="2000" dirty="0"/>
              <a:t> may require changing</a:t>
            </a:r>
            <a:r>
              <a:rPr lang="en-IN" sz="2000" dirty="0">
                <a:solidFill>
                  <a:srgbClr val="C00000"/>
                </a:solidFill>
              </a:rPr>
              <a:t> data types</a:t>
            </a:r>
            <a:r>
              <a:rPr lang="en-IN" sz="2000" dirty="0"/>
              <a:t>, </a:t>
            </a:r>
            <a:r>
              <a:rPr lang="en-IN" sz="2000" dirty="0">
                <a:solidFill>
                  <a:srgbClr val="C00000"/>
                </a:solidFill>
              </a:rPr>
              <a:t>order</a:t>
            </a:r>
            <a:r>
              <a:rPr lang="en-IN" sz="2000" dirty="0"/>
              <a:t> in which data appears and even the </a:t>
            </a:r>
            <a:r>
              <a:rPr lang="en-IN" sz="2000" dirty="0">
                <a:solidFill>
                  <a:srgbClr val="C00000"/>
                </a:solidFill>
              </a:rPr>
              <a:t>creation of missing data</a:t>
            </a:r>
            <a:r>
              <a:rPr lang="en-IN" sz="2000" dirty="0"/>
              <a:t>.</a:t>
            </a:r>
          </a:p>
          <a:p>
            <a:pPr lvl="2"/>
            <a:r>
              <a:rPr lang="en-IN" sz="2000" dirty="0"/>
              <a:t>The use of </a:t>
            </a:r>
            <a:r>
              <a:rPr lang="en-IN" sz="2000" dirty="0">
                <a:solidFill>
                  <a:srgbClr val="C00000"/>
                </a:solidFill>
              </a:rPr>
              <a:t>trial</a:t>
            </a:r>
            <a:r>
              <a:rPr lang="en-IN" sz="2000" dirty="0"/>
              <a:t> and </a:t>
            </a:r>
            <a:r>
              <a:rPr lang="en-IN" sz="2000" dirty="0">
                <a:solidFill>
                  <a:srgbClr val="C00000"/>
                </a:solidFill>
              </a:rPr>
              <a:t>error</a:t>
            </a:r>
            <a:r>
              <a:rPr lang="en-IN" sz="2000" dirty="0"/>
              <a:t> is part of the </a:t>
            </a:r>
            <a:r>
              <a:rPr lang="en-IN" sz="2000" dirty="0">
                <a:solidFill>
                  <a:srgbClr val="C00000"/>
                </a:solidFill>
              </a:rPr>
              <a:t>data science art</a:t>
            </a:r>
            <a:r>
              <a:rPr lang="en-IN" sz="20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A9FD5D-2D23-40AB-9A79-2F353621D474}"/>
              </a:ext>
            </a:extLst>
          </p:cNvPr>
          <p:cNvSpPr txBox="1">
            <a:spLocks/>
          </p:cNvSpPr>
          <p:nvPr/>
        </p:nvSpPr>
        <p:spPr>
          <a:xfrm>
            <a:off x="6000717" y="859453"/>
            <a:ext cx="5821169" cy="559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IN" sz="2200" dirty="0"/>
              <a:t>Performing data analysis</a:t>
            </a:r>
          </a:p>
          <a:p>
            <a:pPr lvl="2"/>
            <a:r>
              <a:rPr lang="en-IN" sz="2000" dirty="0"/>
              <a:t>Results of the </a:t>
            </a:r>
            <a:r>
              <a:rPr lang="en-IN" sz="2000" dirty="0">
                <a:solidFill>
                  <a:srgbClr val="C00000"/>
                </a:solidFill>
              </a:rPr>
              <a:t>data analysis </a:t>
            </a:r>
            <a:r>
              <a:rPr lang="en-IN" sz="2000" dirty="0"/>
              <a:t>should be </a:t>
            </a:r>
            <a:r>
              <a:rPr lang="en-IN" sz="2000" dirty="0">
                <a:solidFill>
                  <a:srgbClr val="C00000"/>
                </a:solidFill>
              </a:rPr>
              <a:t>provable</a:t>
            </a:r>
            <a:r>
              <a:rPr lang="en-IN" sz="2000" dirty="0"/>
              <a:t> and </a:t>
            </a:r>
            <a:r>
              <a:rPr lang="en-IN" sz="2000" dirty="0">
                <a:solidFill>
                  <a:srgbClr val="C00000"/>
                </a:solidFill>
              </a:rPr>
              <a:t>consistent</a:t>
            </a:r>
            <a:r>
              <a:rPr lang="en-IN" sz="2000" dirty="0"/>
              <a:t>.</a:t>
            </a:r>
          </a:p>
          <a:p>
            <a:pPr lvl="2"/>
            <a:r>
              <a:rPr lang="en-IN" sz="2000" dirty="0"/>
              <a:t>Some time </a:t>
            </a:r>
            <a:r>
              <a:rPr lang="en-IN" sz="2000" dirty="0">
                <a:solidFill>
                  <a:srgbClr val="C00000"/>
                </a:solidFill>
              </a:rPr>
              <a:t>single approach </a:t>
            </a:r>
            <a:r>
              <a:rPr lang="en-IN" sz="2000" dirty="0"/>
              <a:t>may not provide the </a:t>
            </a:r>
            <a:r>
              <a:rPr lang="en-IN" sz="2000" dirty="0">
                <a:solidFill>
                  <a:srgbClr val="C00000"/>
                </a:solidFill>
              </a:rPr>
              <a:t>desired output</a:t>
            </a:r>
            <a:r>
              <a:rPr lang="en-IN" sz="2000" dirty="0"/>
              <a:t>, we need to use </a:t>
            </a:r>
            <a:r>
              <a:rPr lang="en-IN" sz="2000" dirty="0">
                <a:solidFill>
                  <a:srgbClr val="C00000"/>
                </a:solidFill>
              </a:rPr>
              <a:t>multiple algorithms</a:t>
            </a:r>
            <a:r>
              <a:rPr lang="en-IN" sz="2000" dirty="0"/>
              <a:t> to get the result.</a:t>
            </a:r>
          </a:p>
          <a:p>
            <a:pPr lvl="2"/>
            <a:r>
              <a:rPr lang="en-IN" sz="2000" dirty="0"/>
              <a:t>The use of </a:t>
            </a:r>
            <a:r>
              <a:rPr lang="en-IN" sz="2000" dirty="0">
                <a:solidFill>
                  <a:srgbClr val="C00000"/>
                </a:solidFill>
              </a:rPr>
              <a:t>trial and error </a:t>
            </a:r>
            <a:r>
              <a:rPr lang="en-IN" sz="2000" dirty="0"/>
              <a:t>is part of the data science art.</a:t>
            </a:r>
          </a:p>
          <a:p>
            <a:pPr lvl="1"/>
            <a:r>
              <a:rPr lang="en-IN" sz="2200" dirty="0"/>
              <a:t>Learning from data</a:t>
            </a:r>
          </a:p>
          <a:p>
            <a:pPr lvl="2"/>
            <a:r>
              <a:rPr lang="en-IN" sz="2000" dirty="0"/>
              <a:t>As we </a:t>
            </a:r>
            <a:r>
              <a:rPr lang="en-IN" sz="2000" dirty="0">
                <a:solidFill>
                  <a:srgbClr val="C00000"/>
                </a:solidFill>
              </a:rPr>
              <a:t>iterate</a:t>
            </a:r>
            <a:r>
              <a:rPr lang="en-IN" sz="2000" dirty="0"/>
              <a:t> through various </a:t>
            </a:r>
            <a:r>
              <a:rPr lang="en-IN" sz="2000" dirty="0">
                <a:solidFill>
                  <a:srgbClr val="C00000"/>
                </a:solidFill>
              </a:rPr>
              <a:t>statistical analysis methods</a:t>
            </a:r>
            <a:r>
              <a:rPr lang="en-IN" sz="2000" dirty="0"/>
              <a:t> and apply </a:t>
            </a:r>
            <a:r>
              <a:rPr lang="en-IN" sz="2000" dirty="0">
                <a:solidFill>
                  <a:srgbClr val="C00000"/>
                </a:solidFill>
              </a:rPr>
              <a:t>algorithms</a:t>
            </a:r>
            <a:r>
              <a:rPr lang="en-IN" sz="2000" dirty="0"/>
              <a:t> to detect </a:t>
            </a:r>
            <a:r>
              <a:rPr lang="en-IN" sz="2000" dirty="0">
                <a:solidFill>
                  <a:srgbClr val="C00000"/>
                </a:solidFill>
              </a:rPr>
              <a:t>patterns</a:t>
            </a:r>
            <a:r>
              <a:rPr lang="en-IN" sz="2000" dirty="0"/>
              <a:t>, we begin </a:t>
            </a:r>
            <a:r>
              <a:rPr lang="en-IN" sz="2000" dirty="0">
                <a:solidFill>
                  <a:srgbClr val="C00000"/>
                </a:solidFill>
              </a:rPr>
              <a:t>learning from the data</a:t>
            </a:r>
            <a:r>
              <a:rPr lang="en-IN" sz="2000" dirty="0"/>
              <a:t>.</a:t>
            </a:r>
          </a:p>
          <a:p>
            <a:pPr lvl="2"/>
            <a:r>
              <a:rPr lang="en-IN" sz="2000" dirty="0"/>
              <a:t>The data might not tell the story that you originally thought it would.</a:t>
            </a:r>
          </a:p>
          <a:p>
            <a:pPr lvl="1"/>
            <a:r>
              <a:rPr lang="en-IN" sz="2200" dirty="0"/>
              <a:t>Visualizing</a:t>
            </a:r>
          </a:p>
          <a:p>
            <a:pPr lvl="1"/>
            <a:r>
              <a:rPr lang="en-IN" sz="2200" dirty="0"/>
              <a:t>Obtaining insights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5E7281-1348-10C8-CC69-98747DB24C20}"/>
              </a:ext>
            </a:extLst>
          </p:cNvPr>
          <p:cNvCxnSpPr/>
          <p:nvPr/>
        </p:nvCxnSpPr>
        <p:spPr>
          <a:xfrm>
            <a:off x="6000717" y="859453"/>
            <a:ext cx="0" cy="559117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EA86-410B-93FB-E356-2E94A445E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B632-9ACF-0A70-8D77-5A4E74B3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E1D9C-F9DD-3233-7237-8B4D4A298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355240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874D9-B6D2-2CF7-412E-E70A644E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D427-54FC-BD48-69F4-6DEAAACE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Understanding Python's Role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20E2-214B-C6BF-FF56-7738B9DC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16945"/>
            <a:ext cx="11867404" cy="5733143"/>
          </a:xfrm>
        </p:spPr>
        <p:txBody>
          <a:bodyPr/>
          <a:lstStyle/>
          <a:p>
            <a:r>
              <a:rPr lang="en-US" dirty="0"/>
              <a:t>Python has a </a:t>
            </a:r>
            <a:r>
              <a:rPr lang="en-US" dirty="0">
                <a:solidFill>
                  <a:srgbClr val="C00000"/>
                </a:solidFill>
              </a:rPr>
              <a:t>unique attribute </a:t>
            </a:r>
            <a:r>
              <a:rPr lang="en-US" dirty="0"/>
              <a:t>and is </a:t>
            </a:r>
            <a:r>
              <a:rPr lang="en-US" dirty="0">
                <a:solidFill>
                  <a:srgbClr val="C00000"/>
                </a:solidFill>
              </a:rPr>
              <a:t>easy to use </a:t>
            </a:r>
            <a:r>
              <a:rPr lang="en-US" dirty="0"/>
              <a:t>when it comes to </a:t>
            </a:r>
            <a:r>
              <a:rPr lang="en-US" dirty="0">
                <a:solidFill>
                  <a:srgbClr val="C00000"/>
                </a:solidFill>
              </a:rPr>
              <a:t>quantitative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analytical computing</a:t>
            </a:r>
            <a:r>
              <a:rPr lang="en-US" dirty="0"/>
              <a:t>.</a:t>
            </a:r>
          </a:p>
          <a:p>
            <a:r>
              <a:rPr lang="en-US" dirty="0"/>
              <a:t>Data Science, Python is widely used and is a favorite tool along being a </a:t>
            </a:r>
            <a:r>
              <a:rPr lang="en-US" dirty="0">
                <a:solidFill>
                  <a:srgbClr val="C00000"/>
                </a:solidFill>
              </a:rPr>
              <a:t>flexible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open sourced</a:t>
            </a:r>
            <a:r>
              <a:rPr lang="en-US" dirty="0"/>
              <a:t> language.</a:t>
            </a:r>
          </a:p>
          <a:p>
            <a:r>
              <a:rPr lang="en-US" dirty="0"/>
              <a:t>Its </a:t>
            </a:r>
            <a:r>
              <a:rPr lang="en-US" dirty="0">
                <a:solidFill>
                  <a:srgbClr val="C00000"/>
                </a:solidFill>
              </a:rPr>
              <a:t>massive libraries </a:t>
            </a:r>
            <a:r>
              <a:rPr lang="en-US" dirty="0"/>
              <a:t>are used for </a:t>
            </a:r>
            <a:r>
              <a:rPr lang="en-US" dirty="0">
                <a:solidFill>
                  <a:srgbClr val="C00000"/>
                </a:solidFill>
              </a:rPr>
              <a:t>data manipulation </a:t>
            </a:r>
            <a:r>
              <a:rPr lang="en-US" dirty="0"/>
              <a:t>and are very easy to learn even for a beginner data analyst.</a:t>
            </a:r>
          </a:p>
          <a:p>
            <a:r>
              <a:rPr lang="en-US" dirty="0"/>
              <a:t>Apart from being an </a:t>
            </a:r>
            <a:r>
              <a:rPr lang="en-US" dirty="0">
                <a:solidFill>
                  <a:srgbClr val="C00000"/>
                </a:solidFill>
              </a:rPr>
              <a:t>independent platform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it also easily integrates with any existing infrastructure, making it suitable for solving the most </a:t>
            </a:r>
            <a:r>
              <a:rPr lang="en-US" dirty="0">
                <a:solidFill>
                  <a:srgbClr val="C00000"/>
                </a:solidFill>
              </a:rPr>
              <a:t>complex problems</a:t>
            </a:r>
            <a:r>
              <a:rPr lang="en-US" dirty="0"/>
              <a:t>.</a:t>
            </a:r>
          </a:p>
          <a:p>
            <a:r>
              <a:rPr lang="en-US" dirty="0"/>
              <a:t>Python is preferred over other </a:t>
            </a:r>
            <a:r>
              <a:rPr lang="en-US" dirty="0">
                <a:solidFill>
                  <a:srgbClr val="C00000"/>
                </a:solidFill>
              </a:rPr>
              <a:t>data science tools </a:t>
            </a:r>
            <a:r>
              <a:rPr lang="en-US" dirty="0"/>
              <a:t>because of following features,</a:t>
            </a:r>
          </a:p>
          <a:p>
            <a:pPr lvl="1"/>
            <a:r>
              <a:rPr lang="en-US" sz="2200" dirty="0"/>
              <a:t>Powerful and Easy to use</a:t>
            </a:r>
          </a:p>
          <a:p>
            <a:pPr lvl="1"/>
            <a:r>
              <a:rPr lang="en-IN" sz="2200" dirty="0"/>
              <a:t>Open Source</a:t>
            </a:r>
            <a:endParaRPr lang="en-US" sz="2200" dirty="0"/>
          </a:p>
          <a:p>
            <a:pPr lvl="1"/>
            <a:r>
              <a:rPr lang="en-US" sz="2200" dirty="0"/>
              <a:t>Choice of Libraries</a:t>
            </a:r>
          </a:p>
          <a:p>
            <a:pPr lvl="1"/>
            <a:r>
              <a:rPr lang="en-US" sz="2200" dirty="0"/>
              <a:t>Flexibility</a:t>
            </a:r>
          </a:p>
          <a:p>
            <a:pPr lvl="1"/>
            <a:r>
              <a:rPr lang="en-US" sz="2200" dirty="0"/>
              <a:t>Visualization and Graphics</a:t>
            </a:r>
          </a:p>
          <a:p>
            <a:pPr lvl="1"/>
            <a:r>
              <a:rPr lang="en-IN" sz="2200" dirty="0"/>
              <a:t>Well supported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1583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2F4C8-34ED-950C-A348-BF9D8C58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205E-E12B-CB79-8B67-9E0F7DAB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introduction of python library for data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7E49E-5EF9-9F93-6547-4D5118358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</p:txBody>
      </p:sp>
    </p:spTree>
    <p:extLst>
      <p:ext uri="{BB962C8B-B14F-4D97-AF65-F5344CB8AC3E}">
        <p14:creationId xmlns:p14="http://schemas.microsoft.com/office/powerpoint/2010/main" val="92588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52340-CD4C-31A9-6B02-97056B0B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9021-EABC-E8BA-8B61-35C1845D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Using the Python Ecosystem for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5E6E-844A-40D3-D948-D131466F1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We need to load certain libraries in order to perform specific data science task in python.</a:t>
            </a:r>
          </a:p>
          <a:p>
            <a:r>
              <a:rPr lang="en-IN" dirty="0"/>
              <a:t>Following are the list of libraries which we are going to use in this subject.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Performing fundamental scientific computing using </a:t>
            </a:r>
            <a:r>
              <a:rPr lang="en-IN" sz="2200" dirty="0">
                <a:solidFill>
                  <a:srgbClr val="C00000"/>
                </a:solidFill>
              </a:rPr>
              <a:t>NumPy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Performing data analysis using </a:t>
            </a:r>
            <a:r>
              <a:rPr lang="en-IN" sz="2200" dirty="0">
                <a:solidFill>
                  <a:srgbClr val="C00000"/>
                </a:solidFill>
              </a:rPr>
              <a:t>pandas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Plotting the data using </a:t>
            </a:r>
            <a:r>
              <a:rPr lang="en-IN" sz="2200" dirty="0">
                <a:solidFill>
                  <a:srgbClr val="C00000"/>
                </a:solidFill>
              </a:rPr>
              <a:t>matplotlib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Accessing scientific tools using </a:t>
            </a:r>
            <a:r>
              <a:rPr lang="en-IN" sz="2200" dirty="0">
                <a:solidFill>
                  <a:srgbClr val="C00000"/>
                </a:solidFill>
              </a:rPr>
              <a:t>SciPy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Implementing machine learning using </a:t>
            </a:r>
            <a:r>
              <a:rPr lang="en-IN" sz="2200" dirty="0">
                <a:solidFill>
                  <a:srgbClr val="C00000"/>
                </a:solidFill>
              </a:rPr>
              <a:t>Scikit-learn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Going for deep learning with </a:t>
            </a:r>
            <a:r>
              <a:rPr lang="en-IN" sz="2200" dirty="0" err="1">
                <a:solidFill>
                  <a:srgbClr val="C00000"/>
                </a:solidFill>
              </a:rPr>
              <a:t>Keras</a:t>
            </a:r>
            <a:r>
              <a:rPr lang="en-IN" sz="2200" dirty="0"/>
              <a:t> and </a:t>
            </a:r>
            <a:r>
              <a:rPr lang="en-IN" sz="2200" dirty="0">
                <a:solidFill>
                  <a:srgbClr val="C00000"/>
                </a:solidFill>
              </a:rPr>
              <a:t>TensorFlow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Creating graphs with </a:t>
            </a:r>
            <a:r>
              <a:rPr lang="en-IN" sz="2200" dirty="0" err="1">
                <a:solidFill>
                  <a:srgbClr val="C00000"/>
                </a:solidFill>
              </a:rPr>
              <a:t>NetworkX</a:t>
            </a:r>
            <a:endParaRPr lang="en-IN" sz="2200" dirty="0">
              <a:solidFill>
                <a:srgbClr val="C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200" dirty="0"/>
              <a:t>Parsing HTML documents using </a:t>
            </a:r>
            <a:r>
              <a:rPr lang="en-IN" sz="2200" dirty="0">
                <a:solidFill>
                  <a:srgbClr val="C00000"/>
                </a:solidFill>
              </a:rPr>
              <a:t>Beautiful Soup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FC4E-EB26-4CA7-E146-6945FF463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28A6-5D89-2D21-0ED9-C0482FB4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1) 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7F75D-DC06-AF91-8B8F-304961D7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NumPy</a:t>
            </a:r>
            <a:r>
              <a:rPr lang="en-IN" dirty="0"/>
              <a:t> is used to perform </a:t>
            </a:r>
            <a:r>
              <a:rPr lang="en-IN" dirty="0">
                <a:solidFill>
                  <a:srgbClr val="C00000"/>
                </a:solidFill>
              </a:rPr>
              <a:t>fundamental scientific computing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C00000"/>
                </a:solidFill>
              </a:rPr>
              <a:t>NumPy library </a:t>
            </a:r>
            <a:r>
              <a:rPr lang="en-IN" dirty="0"/>
              <a:t>provides the means for performing </a:t>
            </a:r>
            <a:r>
              <a:rPr lang="en-IN" dirty="0">
                <a:solidFill>
                  <a:srgbClr val="C00000"/>
                </a:solidFill>
              </a:rPr>
              <a:t>n-dimensional array manipulation</a:t>
            </a:r>
            <a:r>
              <a:rPr lang="en-IN" dirty="0"/>
              <a:t>, which is </a:t>
            </a:r>
            <a:r>
              <a:rPr lang="en-IN" dirty="0">
                <a:solidFill>
                  <a:srgbClr val="C00000"/>
                </a:solidFill>
              </a:rPr>
              <a:t>critical </a:t>
            </a:r>
            <a:r>
              <a:rPr lang="en-IN" dirty="0"/>
              <a:t>for</a:t>
            </a:r>
            <a:r>
              <a:rPr lang="en-IN" dirty="0">
                <a:solidFill>
                  <a:srgbClr val="C00000"/>
                </a:solidFill>
              </a:rPr>
              <a:t> data science </a:t>
            </a:r>
            <a:r>
              <a:rPr lang="en-IN" dirty="0"/>
              <a:t>work.</a:t>
            </a:r>
          </a:p>
          <a:p>
            <a:r>
              <a:rPr lang="en-IN" dirty="0"/>
              <a:t>NumPy provides functions that include support for linear algebra, Fourier transformation, random-number generation and many more..</a:t>
            </a:r>
          </a:p>
          <a:p>
            <a:pPr>
              <a:buNone/>
            </a:pPr>
            <a:r>
              <a:rPr lang="en-IN" dirty="0"/>
              <a:t>	Explore listing of functions at </a:t>
            </a:r>
            <a:r>
              <a:rPr lang="en-US" dirty="0">
                <a:hlinkClick r:id="rId2"/>
              </a:rPr>
              <a:t>https://numpy.org/doc/stable/reference/routines.html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How to create NumPy arrays from scratch? - Towards Data Science">
            <a:extLst>
              <a:ext uri="{FF2B5EF4-FFF2-40B4-BE49-F238E27FC236}">
                <a16:creationId xmlns:a16="http://schemas.microsoft.com/office/drawing/2014/main" id="{7A751131-F8FC-0F61-FCB2-828AE46C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3797" y="3636335"/>
            <a:ext cx="7324406" cy="2197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3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E687-D5DA-47A4-223E-58158674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F070-976A-A655-13B2-63FCDACB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2)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1868-649D-CC00-BDC5-54E8D8FB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pandas is a </a:t>
            </a:r>
            <a:r>
              <a:rPr lang="en-US" dirty="0">
                <a:solidFill>
                  <a:srgbClr val="C00000"/>
                </a:solidFill>
              </a:rPr>
              <a:t>fast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powerful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flexible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easy to use </a:t>
            </a:r>
            <a:r>
              <a:rPr lang="en-US" dirty="0"/>
              <a:t>open source data analysis and manipulation tool, built on top of the Python programming language.</a:t>
            </a:r>
          </a:p>
          <a:p>
            <a:r>
              <a:rPr lang="en-US" dirty="0"/>
              <a:t>it offers </a:t>
            </a:r>
            <a:r>
              <a:rPr lang="en-US" dirty="0">
                <a:solidFill>
                  <a:srgbClr val="C00000"/>
                </a:solidFill>
              </a:rPr>
              <a:t>data structures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operations</a:t>
            </a:r>
            <a:r>
              <a:rPr lang="en-US" dirty="0"/>
              <a:t> for manipulating </a:t>
            </a:r>
            <a:r>
              <a:rPr lang="en-US" dirty="0">
                <a:solidFill>
                  <a:srgbClr val="C00000"/>
                </a:solidFill>
              </a:rPr>
              <a:t>numerical tables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time series</a:t>
            </a:r>
            <a:r>
              <a:rPr lang="en-US" dirty="0"/>
              <a:t>.</a:t>
            </a:r>
          </a:p>
          <a:p>
            <a:r>
              <a:rPr lang="en-IN" dirty="0"/>
              <a:t>The library is </a:t>
            </a:r>
            <a:r>
              <a:rPr lang="en-IN" dirty="0">
                <a:solidFill>
                  <a:srgbClr val="C00000"/>
                </a:solidFill>
              </a:rPr>
              <a:t>optimized</a:t>
            </a:r>
            <a:r>
              <a:rPr lang="en-IN" dirty="0"/>
              <a:t> to perform </a:t>
            </a:r>
            <a:r>
              <a:rPr lang="en-IN" dirty="0">
                <a:solidFill>
                  <a:srgbClr val="C00000"/>
                </a:solidFill>
              </a:rPr>
              <a:t>data science tasks </a:t>
            </a:r>
            <a:r>
              <a:rPr lang="en-IN" dirty="0"/>
              <a:t>especially fast and efficiently.</a:t>
            </a:r>
          </a:p>
          <a:p>
            <a:r>
              <a:rPr lang="en-IN" dirty="0"/>
              <a:t>The basic principle behind pandas is to provide </a:t>
            </a:r>
            <a:r>
              <a:rPr lang="en-IN" dirty="0">
                <a:solidFill>
                  <a:srgbClr val="C00000"/>
                </a:solidFill>
              </a:rPr>
              <a:t>data analysis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modelling support </a:t>
            </a:r>
            <a:r>
              <a:rPr lang="en-IN" dirty="0"/>
              <a:t>for Python that is similar to other languages such as R.</a:t>
            </a:r>
            <a:endParaRPr lang="en-US" dirty="0"/>
          </a:p>
        </p:txBody>
      </p:sp>
      <p:pic>
        <p:nvPicPr>
          <p:cNvPr id="4" name="Picture 2" descr="pandas (software) - Wikipedia">
            <a:extLst>
              <a:ext uri="{FF2B5EF4-FFF2-40B4-BE49-F238E27FC236}">
                <a16:creationId xmlns:a16="http://schemas.microsoft.com/office/drawing/2014/main" id="{C5F6E29D-0E27-3F2E-BF57-65EEF7CE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3601" y="3625703"/>
            <a:ext cx="6364799" cy="2572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55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81564-2A76-A15C-625D-DC4ED3DCB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1BFC-D295-40CB-5CFA-DB0DEF6B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3)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DFA22-0B0C-43E0-73B2-3E5F31961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matplotlib library </a:t>
            </a:r>
            <a:r>
              <a:rPr lang="en-IN" dirty="0"/>
              <a:t>gives a </a:t>
            </a:r>
            <a:r>
              <a:rPr lang="en-IN" dirty="0">
                <a:solidFill>
                  <a:srgbClr val="C00000"/>
                </a:solidFill>
              </a:rPr>
              <a:t>MATLAB like interface </a:t>
            </a:r>
            <a:r>
              <a:rPr lang="en-IN" dirty="0"/>
              <a:t>for creating </a:t>
            </a:r>
            <a:r>
              <a:rPr lang="en-IN" dirty="0">
                <a:solidFill>
                  <a:srgbClr val="C00000"/>
                </a:solidFill>
              </a:rPr>
              <a:t>data presentations </a:t>
            </a:r>
            <a:r>
              <a:rPr lang="en-IN" dirty="0"/>
              <a:t>of the </a:t>
            </a:r>
            <a:r>
              <a:rPr lang="en-IN" dirty="0">
                <a:solidFill>
                  <a:srgbClr val="C00000"/>
                </a:solidFill>
              </a:rPr>
              <a:t>analysis</a:t>
            </a:r>
            <a:r>
              <a:rPr lang="en-IN" dirty="0"/>
              <a:t>.</a:t>
            </a:r>
          </a:p>
          <a:p>
            <a:r>
              <a:rPr lang="en-IN" dirty="0"/>
              <a:t>The library is initially limited to </a:t>
            </a:r>
            <a:r>
              <a:rPr lang="en-IN" dirty="0">
                <a:solidFill>
                  <a:srgbClr val="C00000"/>
                </a:solidFill>
              </a:rPr>
              <a:t>2-D output</a:t>
            </a:r>
            <a:r>
              <a:rPr lang="en-IN" dirty="0"/>
              <a:t>, but it still provide means to </a:t>
            </a:r>
            <a:r>
              <a:rPr lang="en-IN" dirty="0">
                <a:solidFill>
                  <a:srgbClr val="C00000"/>
                </a:solidFill>
              </a:rPr>
              <a:t>express analysis graphically</a:t>
            </a:r>
            <a:r>
              <a:rPr lang="en-IN" dirty="0"/>
              <a:t>.</a:t>
            </a:r>
          </a:p>
          <a:p>
            <a:r>
              <a:rPr lang="en-IN" dirty="0"/>
              <a:t>Without this library we can not create output that people outside the data science community could easily understand.</a:t>
            </a:r>
            <a:endParaRPr lang="en-US" dirty="0"/>
          </a:p>
        </p:txBody>
      </p:sp>
      <p:pic>
        <p:nvPicPr>
          <p:cNvPr id="4" name="Picture 2" descr="Matplotlib logo — Matplotlib 3.1.0 documentation">
            <a:extLst>
              <a:ext uri="{FF2B5EF4-FFF2-40B4-BE49-F238E27FC236}">
                <a16:creationId xmlns:a16="http://schemas.microsoft.com/office/drawing/2014/main" id="{4F910575-D671-26ED-DC33-2D5E9CDA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9323" y="4327451"/>
            <a:ext cx="5593355" cy="1118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40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70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12385"/>
            <a:ext cx="97788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/>
              <a:t>Outline</a:t>
            </a:r>
            <a:endParaRPr lang="en-US" sz="2600" b="1" dirty="0"/>
          </a:p>
          <a:p>
            <a:endParaRPr lang="en-US" b="1" dirty="0"/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Introduction</a:t>
            </a:r>
            <a:r>
              <a:rPr lang="en-US" sz="2200" dirty="0"/>
              <a:t> of Data Science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Need of Data Science</a:t>
            </a:r>
            <a:endParaRPr lang="en-US" sz="2200" dirty="0"/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Applications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Roles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Science Process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400" dirty="0"/>
              <a:t>Introduction of python library for data science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Exploration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Structures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Reading and Writing Data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Inspection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Selection and Filtering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Manipulation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Aggregation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5130-F514-4146-B2F3-7DCF6BC1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2A3F-651D-DC7A-6776-E37DACDA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4) 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8D843-F3B9-1817-11D3-B99A282C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SciPy stack </a:t>
            </a:r>
            <a:r>
              <a:rPr lang="en-IN" dirty="0"/>
              <a:t>contains a host of other libraries that we can also </a:t>
            </a:r>
            <a:r>
              <a:rPr lang="en-IN" dirty="0">
                <a:solidFill>
                  <a:srgbClr val="C00000"/>
                </a:solidFill>
              </a:rPr>
              <a:t>download separately</a:t>
            </a:r>
            <a:r>
              <a:rPr lang="en-IN" dirty="0"/>
              <a:t>.</a:t>
            </a:r>
          </a:p>
          <a:p>
            <a:r>
              <a:rPr lang="en-IN" dirty="0"/>
              <a:t>These libraries provide support for </a:t>
            </a:r>
            <a:r>
              <a:rPr lang="en-IN" dirty="0">
                <a:solidFill>
                  <a:srgbClr val="C00000"/>
                </a:solidFill>
              </a:rPr>
              <a:t>mathematics</a:t>
            </a:r>
            <a:r>
              <a:rPr lang="en-IN" dirty="0"/>
              <a:t>, </a:t>
            </a:r>
            <a:r>
              <a:rPr lang="en-IN" dirty="0">
                <a:solidFill>
                  <a:srgbClr val="C00000"/>
                </a:solidFill>
              </a:rPr>
              <a:t>science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engineering</a:t>
            </a:r>
            <a:r>
              <a:rPr lang="en-IN" dirty="0"/>
              <a:t>.</a:t>
            </a:r>
          </a:p>
          <a:p>
            <a:r>
              <a:rPr lang="en-IN" dirty="0"/>
              <a:t>When we obtain SciPy, we get a set of </a:t>
            </a:r>
            <a:r>
              <a:rPr lang="en-IN" dirty="0">
                <a:solidFill>
                  <a:srgbClr val="C00000"/>
                </a:solidFill>
              </a:rPr>
              <a:t>libraries designed to work </a:t>
            </a:r>
            <a:r>
              <a:rPr lang="en-IN" dirty="0"/>
              <a:t>together to create </a:t>
            </a:r>
            <a:r>
              <a:rPr lang="en-IN" dirty="0">
                <a:solidFill>
                  <a:srgbClr val="C00000"/>
                </a:solidFill>
              </a:rPr>
              <a:t>applications</a:t>
            </a:r>
            <a:r>
              <a:rPr lang="en-IN" dirty="0"/>
              <a:t> of various sorts, these libraries are</a:t>
            </a:r>
          </a:p>
          <a:p>
            <a:pPr lvl="1"/>
            <a:r>
              <a:rPr lang="en-IN" sz="2200" dirty="0"/>
              <a:t>NumPy</a:t>
            </a:r>
          </a:p>
          <a:p>
            <a:pPr lvl="1"/>
            <a:r>
              <a:rPr lang="en-IN" sz="2200" dirty="0"/>
              <a:t>Pandas</a:t>
            </a:r>
          </a:p>
          <a:p>
            <a:pPr lvl="1"/>
            <a:r>
              <a:rPr lang="en-IN" sz="2200" dirty="0"/>
              <a:t>matplotlib</a:t>
            </a:r>
          </a:p>
          <a:p>
            <a:pPr lvl="1"/>
            <a:r>
              <a:rPr lang="en-IN" sz="2200" dirty="0" err="1"/>
              <a:t>Jupyter</a:t>
            </a:r>
            <a:endParaRPr lang="en-IN" sz="2200" dirty="0"/>
          </a:p>
          <a:p>
            <a:pPr lvl="1"/>
            <a:r>
              <a:rPr lang="en-IN" sz="2200" dirty="0"/>
              <a:t>Sympy</a:t>
            </a:r>
          </a:p>
          <a:p>
            <a:pPr lvl="1"/>
            <a:r>
              <a:rPr lang="en-IN" sz="2200" dirty="0"/>
              <a:t>Etc…..</a:t>
            </a:r>
          </a:p>
          <a:p>
            <a:pPr lvl="1"/>
            <a:endParaRPr lang="en-US" dirty="0"/>
          </a:p>
        </p:txBody>
      </p:sp>
      <p:pic>
        <p:nvPicPr>
          <p:cNvPr id="4" name="Picture 2" descr="SciPy and NumPy - Full Stack Python">
            <a:extLst>
              <a:ext uri="{FF2B5EF4-FFF2-40B4-BE49-F238E27FC236}">
                <a16:creationId xmlns:a16="http://schemas.microsoft.com/office/drawing/2014/main" id="{846AE383-6AA2-2062-878E-91A50396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669" y="4486940"/>
            <a:ext cx="4596662" cy="1826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08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0C12B-C8A3-0520-155D-43F66BFA1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E8BB-1C2D-5FCF-8050-1F518383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5)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F863-7795-6595-3D17-75261B6F4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The Scikit-learn library is one of many </a:t>
            </a:r>
            <a:r>
              <a:rPr lang="en-IN" dirty="0">
                <a:solidFill>
                  <a:srgbClr val="C00000"/>
                </a:solidFill>
              </a:rPr>
              <a:t>Scikit libraries </a:t>
            </a:r>
            <a:r>
              <a:rPr lang="en-IN" dirty="0"/>
              <a:t>that build on the capabilities provided by </a:t>
            </a:r>
            <a:r>
              <a:rPr lang="en-IN" dirty="0">
                <a:solidFill>
                  <a:srgbClr val="C00000"/>
                </a:solidFill>
              </a:rPr>
              <a:t>NumPy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SciPy</a:t>
            </a:r>
            <a:r>
              <a:rPr lang="en-IN" dirty="0"/>
              <a:t> to allow Python developers to perform </a:t>
            </a:r>
            <a:r>
              <a:rPr lang="en-IN" dirty="0">
                <a:solidFill>
                  <a:srgbClr val="C00000"/>
                </a:solidFill>
              </a:rPr>
              <a:t>domain specific tasks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C00000"/>
                </a:solidFill>
              </a:rPr>
              <a:t>Scikit-learn</a:t>
            </a:r>
            <a:r>
              <a:rPr lang="en-IN" dirty="0"/>
              <a:t> library focuses on </a:t>
            </a:r>
            <a:r>
              <a:rPr lang="en-IN" dirty="0">
                <a:solidFill>
                  <a:srgbClr val="C00000"/>
                </a:solidFill>
              </a:rPr>
              <a:t>data mining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data analysis</a:t>
            </a:r>
            <a:r>
              <a:rPr lang="en-IN" dirty="0"/>
              <a:t>, it provides access to following sort of functionality:</a:t>
            </a:r>
          </a:p>
          <a:p>
            <a:pPr lvl="1"/>
            <a:r>
              <a:rPr lang="en-IN" sz="2200" dirty="0"/>
              <a:t>Classification</a:t>
            </a:r>
          </a:p>
          <a:p>
            <a:pPr lvl="1"/>
            <a:r>
              <a:rPr lang="en-IN" sz="2200" dirty="0"/>
              <a:t>Regression</a:t>
            </a:r>
          </a:p>
          <a:p>
            <a:pPr lvl="1"/>
            <a:r>
              <a:rPr lang="en-IN" sz="2200" dirty="0"/>
              <a:t>Clustering</a:t>
            </a:r>
          </a:p>
          <a:p>
            <a:pPr lvl="1"/>
            <a:r>
              <a:rPr lang="en-IN" sz="2200" dirty="0"/>
              <a:t>Dimensionality reduction</a:t>
            </a:r>
          </a:p>
          <a:p>
            <a:pPr lvl="1"/>
            <a:r>
              <a:rPr lang="en-IN" sz="2200" dirty="0"/>
              <a:t>Model selection</a:t>
            </a:r>
          </a:p>
          <a:p>
            <a:pPr lvl="1"/>
            <a:r>
              <a:rPr lang="en-IN" sz="2200" dirty="0"/>
              <a:t>Pre-processing</a:t>
            </a:r>
          </a:p>
          <a:p>
            <a:r>
              <a:rPr lang="en-IN" dirty="0"/>
              <a:t>Scikit-learn is the most important library we are going to learn in this subject</a:t>
            </a:r>
            <a:endParaRPr lang="en-US" dirty="0"/>
          </a:p>
        </p:txBody>
      </p:sp>
      <p:pic>
        <p:nvPicPr>
          <p:cNvPr id="4" name="Picture 2" descr="scikit-learn-logo - Analytics Vidhya">
            <a:extLst>
              <a:ext uri="{FF2B5EF4-FFF2-40B4-BE49-F238E27FC236}">
                <a16:creationId xmlns:a16="http://schemas.microsoft.com/office/drawing/2014/main" id="{FC5FD30F-2695-D713-54B5-0DDC70E7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425" y="4781053"/>
            <a:ext cx="5391150" cy="1924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59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2DD8-D203-3FB7-E165-FDAFE234A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FEF0-723A-1566-A81C-F25E8E77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6) </a:t>
            </a:r>
            <a:r>
              <a:rPr lang="en-IN" dirty="0" err="1"/>
              <a:t>Keras</a:t>
            </a:r>
            <a:r>
              <a:rPr lang="en-IN" dirty="0"/>
              <a:t> and 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802D-8284-E5A1-47EF-45ED84194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 err="1"/>
              <a:t>Keras</a:t>
            </a:r>
            <a:r>
              <a:rPr lang="en-IN" dirty="0"/>
              <a:t> is an </a:t>
            </a:r>
            <a:r>
              <a:rPr lang="en-IN" dirty="0">
                <a:solidFill>
                  <a:srgbClr val="C00000"/>
                </a:solidFill>
              </a:rPr>
              <a:t>application programming interface </a:t>
            </a:r>
            <a:r>
              <a:rPr lang="en-IN" dirty="0"/>
              <a:t>(API) that is used to train </a:t>
            </a:r>
            <a:r>
              <a:rPr lang="en-IN" dirty="0">
                <a:solidFill>
                  <a:srgbClr val="C00000"/>
                </a:solidFill>
              </a:rPr>
              <a:t>deep learning models</a:t>
            </a:r>
            <a:r>
              <a:rPr lang="en-IN" dirty="0"/>
              <a:t>.</a:t>
            </a:r>
          </a:p>
          <a:p>
            <a:r>
              <a:rPr lang="en-IN" dirty="0"/>
              <a:t>An API often specifies a </a:t>
            </a:r>
            <a:r>
              <a:rPr lang="en-IN" dirty="0">
                <a:solidFill>
                  <a:srgbClr val="C00000"/>
                </a:solidFill>
              </a:rPr>
              <a:t>model</a:t>
            </a:r>
            <a:r>
              <a:rPr lang="en-IN" dirty="0"/>
              <a:t> for doing something, but it doesn’t provide an </a:t>
            </a:r>
            <a:r>
              <a:rPr lang="en-IN" dirty="0">
                <a:solidFill>
                  <a:srgbClr val="C00000"/>
                </a:solidFill>
              </a:rPr>
              <a:t>implementation</a:t>
            </a:r>
            <a:r>
              <a:rPr lang="en-IN" dirty="0"/>
              <a:t>.</a:t>
            </a:r>
          </a:p>
          <a:p>
            <a:r>
              <a:rPr lang="en-IN" dirty="0">
                <a:solidFill>
                  <a:srgbClr val="C00000"/>
                </a:solidFill>
              </a:rPr>
              <a:t>TensorFlow</a:t>
            </a:r>
            <a:r>
              <a:rPr lang="en-IN" dirty="0"/>
              <a:t> is an </a:t>
            </a:r>
            <a:r>
              <a:rPr lang="en-IN" dirty="0">
                <a:solidFill>
                  <a:srgbClr val="C00000"/>
                </a:solidFill>
              </a:rPr>
              <a:t>implementation</a:t>
            </a:r>
            <a:r>
              <a:rPr lang="en-IN" dirty="0"/>
              <a:t> for the </a:t>
            </a:r>
            <a:r>
              <a:rPr lang="en-IN" dirty="0" err="1">
                <a:solidFill>
                  <a:srgbClr val="C00000"/>
                </a:solidFill>
              </a:rPr>
              <a:t>keras</a:t>
            </a:r>
            <a:r>
              <a:rPr lang="en-IN" dirty="0"/>
              <a:t>, there are many other implementations for the </a:t>
            </a:r>
            <a:r>
              <a:rPr lang="en-IN" dirty="0" err="1"/>
              <a:t>keras</a:t>
            </a:r>
            <a:r>
              <a:rPr lang="en-IN" dirty="0"/>
              <a:t> like</a:t>
            </a:r>
          </a:p>
          <a:p>
            <a:pPr lvl="1"/>
            <a:r>
              <a:rPr lang="en-IN" sz="2200" dirty="0"/>
              <a:t>Microsoft’s cognitive Toolkit, CNKT</a:t>
            </a:r>
          </a:p>
          <a:p>
            <a:pPr lvl="1"/>
            <a:r>
              <a:rPr lang="en-IN" sz="2200" dirty="0"/>
              <a:t>Theano</a:t>
            </a:r>
          </a:p>
        </p:txBody>
      </p:sp>
      <p:pic>
        <p:nvPicPr>
          <p:cNvPr id="4" name="Picture 2" descr="TensorFlow 1.0 vs 2.0, Part 3: tf.keras - AI³ | Theory, Practice ...">
            <a:extLst>
              <a:ext uri="{FF2B5EF4-FFF2-40B4-BE49-F238E27FC236}">
                <a16:creationId xmlns:a16="http://schemas.microsoft.com/office/drawing/2014/main" id="{3B7E87B9-A265-2C2A-28D1-A1C5D3F7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976" y="3874367"/>
            <a:ext cx="6796049" cy="2037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49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87AC-4D4B-22F8-9CBB-C091F55C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0E53-0C2C-E13E-507E-B2C87F0D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7) </a:t>
            </a:r>
            <a:r>
              <a:rPr lang="en-IN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8FB8-FD7B-FAB0-BA84-43540BAA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NetworkX</a:t>
            </a:r>
            <a:r>
              <a:rPr lang="en-US" dirty="0"/>
              <a:t> is a Python </a:t>
            </a:r>
            <a:r>
              <a:rPr lang="en-US" dirty="0">
                <a:solidFill>
                  <a:srgbClr val="C00000"/>
                </a:solidFill>
              </a:rPr>
              <a:t>package</a:t>
            </a:r>
            <a:r>
              <a:rPr lang="en-US" dirty="0"/>
              <a:t> for the </a:t>
            </a:r>
            <a:r>
              <a:rPr lang="en-US" dirty="0">
                <a:solidFill>
                  <a:srgbClr val="C00000"/>
                </a:solidFill>
              </a:rPr>
              <a:t>creation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manipulation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study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structure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dynamics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functions of complex networks </a:t>
            </a:r>
            <a:r>
              <a:rPr lang="en-US" dirty="0"/>
              <a:t>(For example GPS setup to discover routes through city streets).</a:t>
            </a:r>
          </a:p>
          <a:p>
            <a:r>
              <a:rPr lang="en-IN" dirty="0" err="1"/>
              <a:t>NetworkX</a:t>
            </a:r>
            <a:r>
              <a:rPr lang="en-IN" dirty="0"/>
              <a:t> also provides the means to output the </a:t>
            </a:r>
            <a:r>
              <a:rPr lang="en-IN" dirty="0">
                <a:solidFill>
                  <a:srgbClr val="C00000"/>
                </a:solidFill>
              </a:rPr>
              <a:t>resulting analysis </a:t>
            </a:r>
            <a:r>
              <a:rPr lang="en-IN" dirty="0"/>
              <a:t>in a form that humans understand.</a:t>
            </a:r>
          </a:p>
          <a:p>
            <a:r>
              <a:rPr lang="en-IN" dirty="0"/>
              <a:t>Main advantage of using </a:t>
            </a:r>
            <a:r>
              <a:rPr lang="en-IN" dirty="0" err="1">
                <a:solidFill>
                  <a:srgbClr val="C00000"/>
                </a:solidFill>
              </a:rPr>
              <a:t>NetworkX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is that </a:t>
            </a:r>
            <a:r>
              <a:rPr lang="en-IN" dirty="0">
                <a:solidFill>
                  <a:srgbClr val="C00000"/>
                </a:solidFill>
              </a:rPr>
              <a:t>nodes</a:t>
            </a:r>
            <a:r>
              <a:rPr lang="en-IN" dirty="0"/>
              <a:t> can be </a:t>
            </a:r>
            <a:r>
              <a:rPr lang="en-IN" dirty="0">
                <a:solidFill>
                  <a:srgbClr val="C00000"/>
                </a:solidFill>
              </a:rPr>
              <a:t>anything</a:t>
            </a:r>
            <a:r>
              <a:rPr lang="en-IN" dirty="0"/>
              <a:t> (including images) and </a:t>
            </a:r>
            <a:r>
              <a:rPr lang="en-IN" dirty="0">
                <a:solidFill>
                  <a:srgbClr val="C00000"/>
                </a:solidFill>
              </a:rPr>
              <a:t>edges</a:t>
            </a:r>
            <a:r>
              <a:rPr lang="en-IN" dirty="0"/>
              <a:t> can hold </a:t>
            </a:r>
            <a:r>
              <a:rPr lang="en-IN" dirty="0">
                <a:solidFill>
                  <a:srgbClr val="C00000"/>
                </a:solidFill>
              </a:rPr>
              <a:t>arbitrary data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4" name="Picture 2" descr="NetworkX | Berkeley Institute for Data Science">
            <a:extLst>
              <a:ext uri="{FF2B5EF4-FFF2-40B4-BE49-F238E27FC236}">
                <a16:creationId xmlns:a16="http://schemas.microsoft.com/office/drawing/2014/main" id="{A2B54C4B-8EDF-E19F-E208-F01D9E9B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3862278"/>
            <a:ext cx="3810000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65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68A0-9A34-E686-66DE-89AF9CF61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0408-09DA-246E-C4D3-C11C8267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8) Beautiful Soup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17B49-C1C0-262A-E129-203A8F04D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Beautiful Soup is a Python package for </a:t>
            </a:r>
            <a:r>
              <a:rPr lang="en-US" dirty="0">
                <a:solidFill>
                  <a:srgbClr val="C00000"/>
                </a:solidFill>
              </a:rPr>
              <a:t>parsing HTML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XML documents</a:t>
            </a:r>
            <a:r>
              <a:rPr lang="en-US" dirty="0"/>
              <a:t>.</a:t>
            </a:r>
          </a:p>
          <a:p>
            <a:r>
              <a:rPr lang="en-US" dirty="0"/>
              <a:t>It creates a parse tree for parsed pages that can be used to extract data from HTML, which is useful for web scraping.</a:t>
            </a:r>
          </a:p>
          <a:p>
            <a:endParaRPr lang="en-US" dirty="0"/>
          </a:p>
        </p:txBody>
      </p:sp>
      <p:pic>
        <p:nvPicPr>
          <p:cNvPr id="4" name="Picture 2" descr="Beautiful Soup 4 | Funthon">
            <a:extLst>
              <a:ext uri="{FF2B5EF4-FFF2-40B4-BE49-F238E27FC236}">
                <a16:creationId xmlns:a16="http://schemas.microsoft.com/office/drawing/2014/main" id="{C0EF995F-F8EB-C220-BF92-439DC09E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909" y="3312048"/>
            <a:ext cx="6362183" cy="2736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04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179C-F8E0-B771-7CCA-1455F3883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497-EE19-F647-2DEC-5C9BF7E7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Exploration &amp;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83E-5B3F-AA32-4CB5-230659F1D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</p:txBody>
      </p:sp>
    </p:spTree>
    <p:extLst>
      <p:ext uri="{BB962C8B-B14F-4D97-AF65-F5344CB8AC3E}">
        <p14:creationId xmlns:p14="http://schemas.microsoft.com/office/powerpoint/2010/main" val="296918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F4F99-9B75-95CF-42D0-8E69214F1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4DD5-9F04-ADC1-33A8-786ABD1D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Introduction to Data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A50C2-71A7-0D43-DF01-CB26A033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Data exploration</a:t>
            </a:r>
            <a:r>
              <a:rPr lang="en-US" dirty="0"/>
              <a:t>, also called Exploratory Data Analysis (EDA), is the initial step in data analysis where analysts examine datasets to summarize their main characteristics. </a:t>
            </a:r>
          </a:p>
          <a:p>
            <a:r>
              <a:rPr lang="en-US" dirty="0"/>
              <a:t>It involves visual methods, descriptive statistics, and data profiling. </a:t>
            </a:r>
          </a:p>
          <a:p>
            <a:r>
              <a:rPr lang="en-US" dirty="0"/>
              <a:t>The goal is to understand the data structure, detect patterns, identify anomalies, test hypotheses, and check assumptions.</a:t>
            </a:r>
            <a:endParaRPr lang="en-IN" dirty="0"/>
          </a:p>
          <a:p>
            <a:r>
              <a:rPr lang="en-US" dirty="0">
                <a:solidFill>
                  <a:srgbClr val="C00000"/>
                </a:solidFill>
              </a:rPr>
              <a:t>Importance in the Data Science Workflow:</a:t>
            </a:r>
          </a:p>
          <a:p>
            <a:pPr marL="457200" lvl="1" indent="0">
              <a:buNone/>
            </a:pPr>
            <a:r>
              <a:rPr lang="en-US" sz="2200" dirty="0"/>
              <a:t>EDA is crucial before building any machine learning model or conducting formal analysis. It helps to:</a:t>
            </a:r>
          </a:p>
          <a:p>
            <a:pPr lvl="1"/>
            <a:r>
              <a:rPr lang="en-US" sz="2200" dirty="0"/>
              <a:t>Uncover data quality issues (missing values, outliers)</a:t>
            </a:r>
          </a:p>
          <a:p>
            <a:pPr lvl="1"/>
            <a:r>
              <a:rPr lang="en-US" sz="2200" dirty="0"/>
              <a:t>Understand distributions and relationships</a:t>
            </a:r>
          </a:p>
          <a:p>
            <a:pPr lvl="1"/>
            <a:r>
              <a:rPr lang="en-US" sz="2200" dirty="0"/>
              <a:t>Formulate questions and refine analysis strategies</a:t>
            </a:r>
          </a:p>
          <a:p>
            <a:pPr lvl="1"/>
            <a:r>
              <a:rPr lang="en-US" sz="2200" dirty="0"/>
              <a:t>Guide feature selection and engineering</a:t>
            </a:r>
            <a:endParaRPr lang="en-IN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D292-86D8-2FF9-6D52-B35E33BC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06D6-19C4-B6B8-88FB-C4E400C7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Introduction to Data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0B2A2-DCB6-C03E-C540-2DDDBE0E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Goals of Data Exploration:</a:t>
            </a:r>
          </a:p>
          <a:p>
            <a:pPr lvl="1"/>
            <a:r>
              <a:rPr lang="en-US" sz="2200" dirty="0"/>
              <a:t>Understand dataset structure and variables</a:t>
            </a:r>
          </a:p>
          <a:p>
            <a:pPr lvl="1"/>
            <a:r>
              <a:rPr lang="en-US" sz="2200" dirty="0"/>
              <a:t>Identify trends, patterns, and anomalies</a:t>
            </a:r>
          </a:p>
          <a:p>
            <a:pPr lvl="1"/>
            <a:r>
              <a:rPr lang="en-US" sz="2200" dirty="0"/>
              <a:t>Assess data quality</a:t>
            </a:r>
          </a:p>
          <a:p>
            <a:pPr lvl="1"/>
            <a:r>
              <a:rPr lang="en-US" sz="2200" dirty="0"/>
              <a:t>Generate hypotheses for further analysis</a:t>
            </a:r>
          </a:p>
          <a:p>
            <a:r>
              <a:rPr lang="en-US" dirty="0">
                <a:solidFill>
                  <a:srgbClr val="C00000"/>
                </a:solidFill>
              </a:rPr>
              <a:t>Relationship with Data Cleaning and Preprocessing:</a:t>
            </a:r>
          </a:p>
          <a:p>
            <a:pPr lvl="1"/>
            <a:r>
              <a:rPr lang="en-US" sz="2200" dirty="0"/>
              <a:t>Data exploration often overlaps with data cleaning. While cleaning focuses on correcting or removing corrupt data, exploration provides insights into what needs cleaning and how it affects analysis.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895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3AB7-EC5B-0D33-1702-CFE0D58D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B78A-DDC3-5578-9547-F6B44D74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Exploration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A212-B086-91A6-ED9A-72430194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71448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Understanding the Dataset:</a:t>
            </a:r>
          </a:p>
          <a:p>
            <a:pPr lvl="1"/>
            <a:r>
              <a:rPr lang="en-US" sz="2200" dirty="0"/>
              <a:t>Types of Data: Structured vs Unstructured</a:t>
            </a:r>
          </a:p>
          <a:p>
            <a:pPr lvl="1"/>
            <a:r>
              <a:rPr lang="en-US" sz="2200" dirty="0"/>
              <a:t>Data Formats (CSV, Excel, JSON, SQL, etc.)</a:t>
            </a:r>
          </a:p>
          <a:p>
            <a:pPr lvl="1"/>
            <a:r>
              <a:rPr lang="en-US" sz="2200" dirty="0"/>
              <a:t>Reading and Loading Data (Using Python, R, or other tools)</a:t>
            </a:r>
          </a:p>
          <a:p>
            <a:pPr lvl="1"/>
            <a:r>
              <a:rPr lang="en-US" sz="2200" dirty="0"/>
              <a:t>Metadata and Documentation (Data dictionaries)</a:t>
            </a:r>
          </a:p>
          <a:p>
            <a:r>
              <a:rPr lang="en-US" dirty="0">
                <a:solidFill>
                  <a:srgbClr val="C00000"/>
                </a:solidFill>
              </a:rPr>
              <a:t>Descriptive Statistics and Summary:</a:t>
            </a:r>
          </a:p>
          <a:p>
            <a:pPr lvl="1"/>
            <a:r>
              <a:rPr lang="en-US" sz="2200" dirty="0"/>
              <a:t>Measures of Central Tendency (Mean, Median, Mode)</a:t>
            </a:r>
          </a:p>
          <a:p>
            <a:pPr lvl="1"/>
            <a:r>
              <a:rPr lang="en-US" sz="2200" dirty="0"/>
              <a:t>Measures of Dispersion (Variance, Standard Deviation, Range, IQR)</a:t>
            </a:r>
          </a:p>
          <a:p>
            <a:pPr lvl="1"/>
            <a:r>
              <a:rPr lang="en-US" sz="2200" dirty="0"/>
              <a:t>Skewness and Kurtosis</a:t>
            </a:r>
          </a:p>
          <a:p>
            <a:pPr lvl="1"/>
            <a:r>
              <a:rPr lang="en-US" sz="2200" dirty="0"/>
              <a:t>Summary Functions (describe(), info(), etc.)</a:t>
            </a:r>
          </a:p>
          <a:p>
            <a:r>
              <a:rPr lang="en-US" dirty="0">
                <a:solidFill>
                  <a:srgbClr val="C00000"/>
                </a:solidFill>
              </a:rPr>
              <a:t>Data Types and Variable Identification:</a:t>
            </a:r>
          </a:p>
          <a:p>
            <a:pPr lvl="1"/>
            <a:r>
              <a:rPr lang="en-US" sz="2200" dirty="0"/>
              <a:t>Numerical, Categorical, Boolean, Date/Time</a:t>
            </a:r>
          </a:p>
          <a:p>
            <a:pPr lvl="1"/>
            <a:r>
              <a:rPr lang="en-US" sz="2200" dirty="0"/>
              <a:t>Continuous vs Discrete Variables</a:t>
            </a:r>
          </a:p>
          <a:p>
            <a:pPr lvl="1"/>
            <a:r>
              <a:rPr lang="en-US" sz="2200" dirty="0"/>
              <a:t>Identification of Dependent and Independent Variables</a:t>
            </a:r>
          </a:p>
          <a:p>
            <a:pPr lvl="1"/>
            <a:r>
              <a:rPr lang="en-US" sz="2200" dirty="0"/>
              <a:t>Feature Types: Nominal, Ordinal, Interval, Ratio</a:t>
            </a:r>
          </a:p>
        </p:txBody>
      </p:sp>
    </p:spTree>
    <p:extLst>
      <p:ext uri="{BB962C8B-B14F-4D97-AF65-F5344CB8AC3E}">
        <p14:creationId xmlns:p14="http://schemas.microsoft.com/office/powerpoint/2010/main" val="32986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A384-46CC-3443-0208-F8E33C8FC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BBEA-B51B-EE0E-1BF1-FF998CE9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Exploration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3B2-D7E8-C0EA-E389-1DB54732C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711201"/>
            <a:ext cx="11867404" cy="5866881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Data Visualization for Exploration</a:t>
            </a:r>
          </a:p>
          <a:p>
            <a:pPr marL="0" indent="0">
              <a:buNone/>
            </a:pPr>
            <a:r>
              <a:rPr lang="en-IN" dirty="0"/>
              <a:t> Univariate Analysis</a:t>
            </a:r>
          </a:p>
          <a:p>
            <a:pPr lvl="1"/>
            <a:r>
              <a:rPr lang="en-IN" sz="2200" dirty="0"/>
              <a:t>Histograms</a:t>
            </a:r>
          </a:p>
          <a:p>
            <a:pPr lvl="1"/>
            <a:r>
              <a:rPr lang="en-IN" sz="2200" dirty="0"/>
              <a:t>Boxplots</a:t>
            </a:r>
          </a:p>
          <a:p>
            <a:pPr lvl="1"/>
            <a:r>
              <a:rPr lang="en-IN" sz="2200" dirty="0"/>
              <a:t>Bar Charts</a:t>
            </a:r>
          </a:p>
          <a:p>
            <a:pPr lvl="1"/>
            <a:r>
              <a:rPr lang="en-IN" sz="2200" dirty="0"/>
              <a:t>Pie Charts</a:t>
            </a:r>
          </a:p>
          <a:p>
            <a:pPr marL="0" indent="0">
              <a:buNone/>
            </a:pPr>
            <a:r>
              <a:rPr lang="en-IN" dirty="0"/>
              <a:t> Bivariate and Multivariate Analysis</a:t>
            </a:r>
          </a:p>
          <a:p>
            <a:pPr lvl="1"/>
            <a:r>
              <a:rPr lang="en-IN" sz="2200" dirty="0"/>
              <a:t>Scatter Plots</a:t>
            </a:r>
          </a:p>
          <a:p>
            <a:pPr lvl="1"/>
            <a:r>
              <a:rPr lang="en-IN" sz="2200" dirty="0"/>
              <a:t>Heatmaps</a:t>
            </a:r>
          </a:p>
          <a:p>
            <a:pPr lvl="1"/>
            <a:r>
              <a:rPr lang="en-IN" sz="2200" dirty="0" err="1"/>
              <a:t>Pairplots</a:t>
            </a:r>
            <a:endParaRPr lang="en-IN" sz="2200" dirty="0"/>
          </a:p>
          <a:p>
            <a:pPr lvl="1"/>
            <a:r>
              <a:rPr lang="en-IN" sz="2200" dirty="0"/>
              <a:t>Line Charts</a:t>
            </a:r>
          </a:p>
          <a:p>
            <a:pPr marL="0" indent="0">
              <a:buNone/>
            </a:pPr>
            <a:r>
              <a:rPr lang="en-IN" dirty="0"/>
              <a:t>Visualizing Categorical Data </a:t>
            </a:r>
          </a:p>
          <a:p>
            <a:pPr marL="0" indent="0">
              <a:buNone/>
            </a:pPr>
            <a:r>
              <a:rPr lang="en-IN" dirty="0"/>
              <a:t>Using Libraries: Matplotlib, Seaborn, </a:t>
            </a:r>
            <a:r>
              <a:rPr lang="en-IN" dirty="0" err="1"/>
              <a:t>Plotly</a:t>
            </a:r>
            <a:r>
              <a:rPr lang="en-IN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9140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353688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48B3-0D3C-02A3-6D11-AADBD2B6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8C0D-B82C-7D66-110F-9BA73E0E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Exploration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6B646-9E21-F871-5444-00C1A6A43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711201"/>
            <a:ext cx="11867404" cy="5866881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Missing Data Analysis</a:t>
            </a:r>
          </a:p>
          <a:p>
            <a:pPr lvl="1"/>
            <a:r>
              <a:rPr lang="en-IN" sz="2200" dirty="0"/>
              <a:t>Identifying Missing Values</a:t>
            </a:r>
          </a:p>
          <a:p>
            <a:pPr lvl="1"/>
            <a:r>
              <a:rPr lang="en-IN" sz="2200" dirty="0"/>
              <a:t>Patterns of Missing Data</a:t>
            </a:r>
          </a:p>
          <a:p>
            <a:pPr lvl="1"/>
            <a:r>
              <a:rPr lang="en-IN" sz="2200" dirty="0"/>
              <a:t>Handling Missing Data (Imputation, Removal, etc.)</a:t>
            </a:r>
          </a:p>
          <a:p>
            <a:pPr lvl="1"/>
            <a:r>
              <a:rPr lang="en-IN" sz="2200" dirty="0"/>
              <a:t>Visualizing Missing Data (Missing no, Heatmaps)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Outlier Detection and Treatment</a:t>
            </a:r>
          </a:p>
          <a:p>
            <a:pPr lvl="1"/>
            <a:r>
              <a:rPr lang="en-IN" sz="2200" dirty="0"/>
              <a:t>What are Outliers?</a:t>
            </a:r>
          </a:p>
          <a:p>
            <a:pPr lvl="1"/>
            <a:r>
              <a:rPr lang="en-IN" sz="2200" dirty="0"/>
              <a:t>Detection Methods (Z-score, Method IQR , Method Boxplot Analysis)</a:t>
            </a:r>
          </a:p>
          <a:p>
            <a:pPr lvl="1"/>
            <a:r>
              <a:rPr lang="en-IN" sz="2200" dirty="0"/>
              <a:t>Impact of Outliers on Analysis</a:t>
            </a:r>
          </a:p>
          <a:p>
            <a:pPr lvl="1"/>
            <a:r>
              <a:rPr lang="en-IN" sz="2200" dirty="0"/>
              <a:t>Handling Outliers (Capping, Removal,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95312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B075-66A2-1880-0855-34918AC5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59BD-5600-5872-872B-5C41F32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1641-1955-75BA-773D-C190C8A0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Series</a:t>
            </a:r>
            <a:r>
              <a:rPr lang="en-IN" dirty="0"/>
              <a:t> is an </a:t>
            </a:r>
            <a:r>
              <a:rPr lang="en-IN" dirty="0">
                <a:solidFill>
                  <a:srgbClr val="C00000"/>
                </a:solidFill>
              </a:rPr>
              <a:t>one-dimensional* array </a:t>
            </a:r>
            <a:r>
              <a:rPr lang="en-IN" dirty="0"/>
              <a:t>with </a:t>
            </a:r>
            <a:r>
              <a:rPr lang="en-IN" dirty="0">
                <a:solidFill>
                  <a:srgbClr val="C00000"/>
                </a:solidFill>
              </a:rPr>
              <a:t>axis labels</a:t>
            </a:r>
            <a:r>
              <a:rPr lang="en-IN" dirty="0"/>
              <a:t>.</a:t>
            </a:r>
          </a:p>
          <a:p>
            <a:r>
              <a:rPr lang="en-IN" dirty="0"/>
              <a:t>It supports both </a:t>
            </a:r>
            <a:r>
              <a:rPr lang="en-IN" dirty="0">
                <a:solidFill>
                  <a:srgbClr val="C00000"/>
                </a:solidFill>
              </a:rPr>
              <a:t>integer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label-based</a:t>
            </a:r>
            <a:r>
              <a:rPr lang="en-IN" dirty="0"/>
              <a:t> index but index must be of </a:t>
            </a:r>
            <a:r>
              <a:rPr lang="en-IN" dirty="0" err="1">
                <a:solidFill>
                  <a:srgbClr val="C00000"/>
                </a:solidFill>
              </a:rPr>
              <a:t>hashable</a:t>
            </a:r>
            <a:r>
              <a:rPr lang="en-IN" dirty="0">
                <a:solidFill>
                  <a:srgbClr val="C00000"/>
                </a:solidFill>
              </a:rPr>
              <a:t> type</a:t>
            </a:r>
            <a:r>
              <a:rPr lang="en-IN" dirty="0"/>
              <a:t>.</a:t>
            </a:r>
          </a:p>
          <a:p>
            <a:r>
              <a:rPr lang="en-IN" dirty="0"/>
              <a:t>If we do not specify index it will assign integer zero-based index.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73C9E-A488-BC68-0D37-C9A8EFA7CEF1}"/>
              </a:ext>
            </a:extLst>
          </p:cNvPr>
          <p:cNvSpPr/>
          <p:nvPr/>
        </p:nvSpPr>
        <p:spPr>
          <a:xfrm>
            <a:off x="379766" y="2638718"/>
            <a:ext cx="622630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endParaRPr lang="en-US" sz="2000" b="1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s = </a:t>
            </a:r>
            <a:r>
              <a:rPr lang="en-US" sz="2000" dirty="0" err="1">
                <a:latin typeface="Consolas" pitchFamily="49" charset="0"/>
              </a:rPr>
              <a:t>pd.</a:t>
            </a:r>
            <a:r>
              <a:rPr lang="en-US" sz="2000" b="1" dirty="0" err="1">
                <a:solidFill>
                  <a:srgbClr val="FF0000"/>
                </a:solidFill>
                <a:latin typeface="Consolas" pitchFamily="49" charset="0"/>
              </a:rPr>
              <a:t>S</a:t>
            </a:r>
            <a:r>
              <a:rPr lang="en-US" sz="2000" dirty="0" err="1">
                <a:latin typeface="Consolas" pitchFamily="49" charset="0"/>
              </a:rPr>
              <a:t>eries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data,index,dtype,copy</a:t>
            </a:r>
            <a:r>
              <a:rPr lang="en-US" sz="2000" dirty="0">
                <a:latin typeface="Consolas" pitchFamily="49" charset="0"/>
              </a:rPr>
              <a:t>=False)</a:t>
            </a: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5E202884-16CD-888D-51A2-BC69D23892C7}"/>
              </a:ext>
            </a:extLst>
          </p:cNvPr>
          <p:cNvSpPr/>
          <p:nvPr/>
        </p:nvSpPr>
        <p:spPr>
          <a:xfrm>
            <a:off x="379767" y="2309534"/>
            <a:ext cx="188496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D64E7-6600-6677-FED0-A1A33CA32DBF}"/>
              </a:ext>
            </a:extLst>
          </p:cNvPr>
          <p:cNvSpPr/>
          <p:nvPr/>
        </p:nvSpPr>
        <p:spPr>
          <a:xfrm>
            <a:off x="7067510" y="2624204"/>
            <a:ext cx="446722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itchFamily="49" charset="0"/>
              </a:rPr>
              <a:t>data</a:t>
            </a:r>
            <a:r>
              <a:rPr lang="en-IN" dirty="0">
                <a:latin typeface="Consolas" pitchFamily="49" charset="0"/>
              </a:rPr>
              <a:t>	= array like </a:t>
            </a:r>
            <a:r>
              <a:rPr lang="en-IN" dirty="0" err="1">
                <a:latin typeface="Consolas" pitchFamily="49" charset="0"/>
              </a:rPr>
              <a:t>Iterable</a:t>
            </a:r>
            <a:endParaRPr lang="en-IN" dirty="0">
              <a:latin typeface="Consolas" pitchFamily="49" charset="0"/>
            </a:endParaRPr>
          </a:p>
          <a:p>
            <a:r>
              <a:rPr lang="en-IN" b="1" dirty="0">
                <a:latin typeface="Consolas" pitchFamily="49" charset="0"/>
              </a:rPr>
              <a:t>index</a:t>
            </a:r>
            <a:r>
              <a:rPr lang="en-IN" dirty="0">
                <a:latin typeface="Consolas" pitchFamily="49" charset="0"/>
              </a:rPr>
              <a:t> 	= array like index</a:t>
            </a:r>
            <a:endParaRPr lang="en-US" dirty="0">
              <a:latin typeface="Consolas" pitchFamily="49" charset="0"/>
            </a:endParaRPr>
          </a:p>
          <a:p>
            <a:r>
              <a:rPr lang="en-IN" b="1" dirty="0" err="1">
                <a:latin typeface="Consolas" pitchFamily="49" charset="0"/>
              </a:rPr>
              <a:t>dtype</a:t>
            </a:r>
            <a:r>
              <a:rPr lang="en-IN" dirty="0">
                <a:latin typeface="Consolas" pitchFamily="49" charset="0"/>
              </a:rPr>
              <a:t>	= data-type</a:t>
            </a:r>
          </a:p>
          <a:p>
            <a:r>
              <a:rPr lang="en-IN" b="1" dirty="0">
                <a:latin typeface="Consolas" pitchFamily="49" charset="0"/>
              </a:rPr>
              <a:t>copy 	</a:t>
            </a:r>
            <a:r>
              <a:rPr lang="en-IN" dirty="0">
                <a:latin typeface="Consolas" pitchFamily="49" charset="0"/>
              </a:rPr>
              <a:t>= </a:t>
            </a:r>
            <a:r>
              <a:rPr lang="en-IN" dirty="0" err="1">
                <a:latin typeface="Consolas" pitchFamily="49" charset="0"/>
              </a:rPr>
              <a:t>bool</a:t>
            </a:r>
            <a:r>
              <a:rPr lang="en-IN" dirty="0">
                <a:latin typeface="Consolas" pitchFamily="49" charset="0"/>
              </a:rPr>
              <a:t>, default is False</a:t>
            </a:r>
            <a:endParaRPr lang="en-IN" b="1" dirty="0">
              <a:latin typeface="Consolas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FC6AD05-D9C6-7E85-9386-692EBF9C84FF}"/>
              </a:ext>
            </a:extLst>
          </p:cNvPr>
          <p:cNvSpPr/>
          <p:nvPr/>
        </p:nvSpPr>
        <p:spPr>
          <a:xfrm>
            <a:off x="7069007" y="2309534"/>
            <a:ext cx="158917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CF9A8-6AA6-C24B-4DF1-C0B147FD5A3C}"/>
              </a:ext>
            </a:extLst>
          </p:cNvPr>
          <p:cNvSpPr/>
          <p:nvPr/>
        </p:nvSpPr>
        <p:spPr>
          <a:xfrm>
            <a:off x="870235" y="4274880"/>
            <a:ext cx="5110687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dirty="0">
                <a:latin typeface="Consolas" pitchFamily="49" charset="0"/>
              </a:rPr>
              <a:t>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b="1" dirty="0" err="1">
                <a:solidFill>
                  <a:srgbClr val="FF0000"/>
                </a:solidFill>
                <a:latin typeface="Consolas" pitchFamily="49" charset="0"/>
              </a:rPr>
              <a:t>S</a:t>
            </a:r>
            <a:r>
              <a:rPr lang="en-US" sz="2000" dirty="0" err="1">
                <a:latin typeface="Consolas" pitchFamily="49" charset="0"/>
              </a:rPr>
              <a:t>eries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3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7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9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11</a:t>
            </a:r>
            <a:r>
              <a:rPr lang="en-US" sz="2000" dirty="0">
                <a:latin typeface="Consolas" pitchFamily="49" charset="0"/>
              </a:rPr>
              <a:t>])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DA01A2-FCFB-88FC-E700-A05193BE47B5}"/>
              </a:ext>
            </a:extLst>
          </p:cNvPr>
          <p:cNvSpPr/>
          <p:nvPr/>
        </p:nvSpPr>
        <p:spPr>
          <a:xfrm>
            <a:off x="370242" y="4274880"/>
            <a:ext cx="499993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072B323A-7CCD-8BE9-3656-598EDED46396}"/>
              </a:ext>
            </a:extLst>
          </p:cNvPr>
          <p:cNvSpPr/>
          <p:nvPr/>
        </p:nvSpPr>
        <p:spPr>
          <a:xfrm>
            <a:off x="370242" y="394569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pandasSeries.py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7FC199-9182-20C2-F3B5-D3D6FC6A5F6D}"/>
              </a:ext>
            </a:extLst>
          </p:cNvPr>
          <p:cNvSpPr/>
          <p:nvPr/>
        </p:nvSpPr>
        <p:spPr>
          <a:xfrm>
            <a:off x="7067510" y="4289281"/>
            <a:ext cx="2345617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0     1</a:t>
            </a:r>
          </a:p>
          <a:p>
            <a:r>
              <a:rPr lang="da-DK" sz="2000" dirty="0">
                <a:latin typeface="Consolas" pitchFamily="49" charset="0"/>
              </a:rPr>
              <a:t>1     3</a:t>
            </a:r>
          </a:p>
          <a:p>
            <a:r>
              <a:rPr lang="da-DK" sz="2000" dirty="0">
                <a:latin typeface="Consolas" pitchFamily="49" charset="0"/>
              </a:rPr>
              <a:t>2     5</a:t>
            </a:r>
          </a:p>
          <a:p>
            <a:r>
              <a:rPr lang="da-DK" sz="2000" dirty="0">
                <a:latin typeface="Consolas" pitchFamily="49" charset="0"/>
              </a:rPr>
              <a:t>3     7</a:t>
            </a:r>
          </a:p>
          <a:p>
            <a:r>
              <a:rPr lang="da-DK" sz="2000" dirty="0">
                <a:latin typeface="Consolas" pitchFamily="49" charset="0"/>
              </a:rPr>
              <a:t>4     9</a:t>
            </a:r>
          </a:p>
          <a:p>
            <a:r>
              <a:rPr lang="da-DK" sz="2000" dirty="0">
                <a:latin typeface="Consolas" pitchFamily="49" charset="0"/>
              </a:rPr>
              <a:t>5    11</a:t>
            </a:r>
          </a:p>
          <a:p>
            <a:r>
              <a:rPr lang="da-DK" sz="2000" dirty="0">
                <a:latin typeface="Consolas" pitchFamily="49" charset="0"/>
              </a:rPr>
              <a:t>dtype: int64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C963849F-E115-1ED1-5751-4D1C37517487}"/>
              </a:ext>
            </a:extLst>
          </p:cNvPr>
          <p:cNvSpPr/>
          <p:nvPr/>
        </p:nvSpPr>
        <p:spPr>
          <a:xfrm>
            <a:off x="7067510" y="3974611"/>
            <a:ext cx="143333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7073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build="p" animBg="1"/>
      <p:bldP spid="7" grpId="0" animBg="1"/>
      <p:bldP spid="8" grpId="0" build="p" animBg="1"/>
      <p:bldP spid="9" grpId="0" animBg="1"/>
      <p:bldP spid="10" grpId="0" animBg="1"/>
      <p:bldP spid="11" grpId="0" build="p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9432-02E5-84E0-E14C-05A225A9F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8BBC-4253-F274-8980-C27F09D4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18CA-BAF3-ED05-3229-29D3967A8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We can then access the elements inside Series just like array using </a:t>
            </a:r>
            <a:r>
              <a:rPr lang="en-IN" dirty="0">
                <a:solidFill>
                  <a:srgbClr val="C00000"/>
                </a:solidFill>
              </a:rPr>
              <a:t>square brackets </a:t>
            </a:r>
            <a:r>
              <a:rPr lang="en-IN" dirty="0"/>
              <a:t>notation.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can specify the data type of Series using </a:t>
            </a:r>
            <a:r>
              <a:rPr lang="en-IN" dirty="0" err="1">
                <a:solidFill>
                  <a:srgbClr val="C00000"/>
                </a:solidFill>
              </a:rPr>
              <a:t>dtype</a:t>
            </a:r>
            <a:r>
              <a:rPr lang="en-IN" dirty="0"/>
              <a:t> parameter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CB813-1700-E7F4-5C6B-EEAE4C2214E3}"/>
              </a:ext>
            </a:extLst>
          </p:cNvPr>
          <p:cNvSpPr/>
          <p:nvPr/>
        </p:nvSpPr>
        <p:spPr>
          <a:xfrm>
            <a:off x="870235" y="1693605"/>
            <a:ext cx="654974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dirty="0">
                <a:latin typeface="Consolas" pitchFamily="49" charset="0"/>
              </a:rPr>
              <a:t>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Series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3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7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9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11</a:t>
            </a:r>
            <a:r>
              <a:rPr lang="en-US" sz="2000" dirty="0">
                <a:latin typeface="Consolas" pitchFamily="49" charset="0"/>
              </a:rPr>
              <a:t>])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"S[0] = "</a:t>
            </a:r>
            <a:r>
              <a:rPr lang="en-US" sz="2000" dirty="0">
                <a:latin typeface="Consolas" pitchFamily="49" charset="0"/>
              </a:rPr>
              <a:t>, s[0])</a:t>
            </a:r>
          </a:p>
          <a:p>
            <a:r>
              <a:rPr lang="en-US" sz="2000" dirty="0">
                <a:latin typeface="Consolas" pitchFamily="49" charset="0"/>
              </a:rPr>
              <a:t>b = s[0] + s[1]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"Sum = "</a:t>
            </a:r>
            <a:r>
              <a:rPr lang="en-US" sz="2000" dirty="0">
                <a:latin typeface="Consolas" pitchFamily="49" charset="0"/>
              </a:rPr>
              <a:t>, 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DB2A1-C45B-0F45-FF85-FDD1BDCEC733}"/>
              </a:ext>
            </a:extLst>
          </p:cNvPr>
          <p:cNvSpPr/>
          <p:nvPr/>
        </p:nvSpPr>
        <p:spPr>
          <a:xfrm>
            <a:off x="370242" y="1693605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0191F7B9-E2E7-EDF2-D988-76DC886755C7}"/>
              </a:ext>
            </a:extLst>
          </p:cNvPr>
          <p:cNvSpPr/>
          <p:nvPr/>
        </p:nvSpPr>
        <p:spPr>
          <a:xfrm>
            <a:off x="370242" y="136442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pdSeriesEle.py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77D053-CC9D-327C-407C-1355D10DF1EF}"/>
              </a:ext>
            </a:extLst>
          </p:cNvPr>
          <p:cNvSpPr/>
          <p:nvPr/>
        </p:nvSpPr>
        <p:spPr>
          <a:xfrm>
            <a:off x="8005476" y="1679091"/>
            <a:ext cx="265352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S[0] = 1</a:t>
            </a:r>
          </a:p>
          <a:p>
            <a:r>
              <a:rPr lang="da-DK" sz="2000" dirty="0">
                <a:latin typeface="Consolas" pitchFamily="49" charset="0"/>
              </a:rPr>
              <a:t>Sum = 4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B9B5CC1E-AA90-300D-8463-E1BF7A2F156E}"/>
              </a:ext>
            </a:extLst>
          </p:cNvPr>
          <p:cNvSpPr/>
          <p:nvPr/>
        </p:nvSpPr>
        <p:spPr>
          <a:xfrm>
            <a:off x="8005476" y="1364421"/>
            <a:ext cx="143333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41C84-C341-3090-59A0-49E823635541}"/>
              </a:ext>
            </a:extLst>
          </p:cNvPr>
          <p:cNvSpPr/>
          <p:nvPr/>
        </p:nvSpPr>
        <p:spPr>
          <a:xfrm>
            <a:off x="870234" y="4444584"/>
            <a:ext cx="6755865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dirty="0">
                <a:latin typeface="Consolas" pitchFamily="49" charset="0"/>
              </a:rPr>
              <a:t>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Series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3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7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9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11</a:t>
            </a:r>
            <a:r>
              <a:rPr lang="en-US" sz="2000" dirty="0">
                <a:latin typeface="Consolas" pitchFamily="49" charset="0"/>
              </a:rPr>
              <a:t>], </a:t>
            </a:r>
            <a:r>
              <a:rPr lang="en-US" sz="2000" b="1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"S[0] = "</a:t>
            </a:r>
            <a:r>
              <a:rPr lang="en-US" sz="2000" dirty="0">
                <a:latin typeface="Consolas" pitchFamily="49" charset="0"/>
              </a:rPr>
              <a:t>, s[0])</a:t>
            </a:r>
          </a:p>
          <a:p>
            <a:r>
              <a:rPr lang="en-US" sz="2000" dirty="0">
                <a:latin typeface="Consolas" pitchFamily="49" charset="0"/>
              </a:rPr>
              <a:t>b = s[0] + s[1]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"Sum = "</a:t>
            </a:r>
            <a:r>
              <a:rPr lang="en-US" sz="2000" dirty="0">
                <a:latin typeface="Consolas" pitchFamily="49" charset="0"/>
              </a:rPr>
              <a:t>, b)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067A6-2CB7-795D-AEF2-88D7C5C2E206}"/>
              </a:ext>
            </a:extLst>
          </p:cNvPr>
          <p:cNvSpPr/>
          <p:nvPr/>
        </p:nvSpPr>
        <p:spPr>
          <a:xfrm>
            <a:off x="370242" y="4444584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C7393071-A252-5BA2-C316-75B3E1077BC5}"/>
              </a:ext>
            </a:extLst>
          </p:cNvPr>
          <p:cNvSpPr/>
          <p:nvPr/>
        </p:nvSpPr>
        <p:spPr>
          <a:xfrm>
            <a:off x="370242" y="411540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pdSeriesdtype.py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CD312-DFB4-92A4-52D3-61C18DC59C1C}"/>
              </a:ext>
            </a:extLst>
          </p:cNvPr>
          <p:cNvSpPr/>
          <p:nvPr/>
        </p:nvSpPr>
        <p:spPr>
          <a:xfrm>
            <a:off x="8024525" y="4446773"/>
            <a:ext cx="263447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S[0] = 1</a:t>
            </a:r>
          </a:p>
          <a:p>
            <a:r>
              <a:rPr lang="da-DK" sz="2000" dirty="0">
                <a:latin typeface="Consolas" pitchFamily="49" charset="0"/>
              </a:rPr>
              <a:t>Sum = 13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2A494D7B-BFA4-2286-7031-7EEF8DE040B6}"/>
              </a:ext>
            </a:extLst>
          </p:cNvPr>
          <p:cNvSpPr/>
          <p:nvPr/>
        </p:nvSpPr>
        <p:spPr>
          <a:xfrm>
            <a:off x="8005476" y="4132103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3888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  <p:bldP spid="11" grpId="0" animBg="1"/>
      <p:bldP spid="12" grpId="0" build="p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B89BA-B8F3-4E64-7946-AB5FEB87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787A-B2D0-9BE4-73AC-C7A83692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E8C8-FCC7-1CE9-356C-7B9ECFC2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We can specify index to Series with the help of </a:t>
            </a:r>
            <a:r>
              <a:rPr lang="en-IN" dirty="0">
                <a:solidFill>
                  <a:srgbClr val="C00000"/>
                </a:solidFill>
              </a:rPr>
              <a:t>index</a:t>
            </a:r>
            <a:r>
              <a:rPr lang="en-IN" dirty="0"/>
              <a:t> parameter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FA461-E73C-1572-D481-F91A0FE29F0E}"/>
              </a:ext>
            </a:extLst>
          </p:cNvPr>
          <p:cNvSpPr/>
          <p:nvPr/>
        </p:nvSpPr>
        <p:spPr>
          <a:xfrm>
            <a:off x="986933" y="1797784"/>
            <a:ext cx="732126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dirty="0" err="1">
                <a:latin typeface="Consolas" pitchFamily="49" charset="0"/>
              </a:rPr>
              <a:t>i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name'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'address'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'phone'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'email'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'website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 </a:t>
            </a:r>
          </a:p>
          <a:p>
            <a:r>
              <a:rPr lang="en-US" sz="2000" dirty="0">
                <a:latin typeface="Consolas" pitchFamily="49" charset="0"/>
              </a:rPr>
              <a:t>d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'darshan'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'rj'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123'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'd@d.com'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'darshan.ac.in'</a:t>
            </a:r>
            <a:r>
              <a:rPr lang="en-US" sz="2000" dirty="0">
                <a:latin typeface="Consolas" pitchFamily="49" charset="0"/>
              </a:rPr>
              <a:t>] </a:t>
            </a:r>
          </a:p>
          <a:p>
            <a:r>
              <a:rPr lang="en-US" sz="2000" dirty="0">
                <a:latin typeface="Consolas" pitchFamily="49" charset="0"/>
              </a:rPr>
              <a:t>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Series</a:t>
            </a:r>
            <a:r>
              <a:rPr lang="en-US" sz="2000" dirty="0">
                <a:latin typeface="Consolas" pitchFamily="49" charset="0"/>
              </a:rPr>
              <a:t>(data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 err="1">
                <a:latin typeface="Consolas" pitchFamily="49" charset="0"/>
              </a:rPr>
              <a:t>d,index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 err="1">
                <a:latin typeface="Consolas" pitchFamily="49" charset="0"/>
              </a:rPr>
              <a:t>i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478F3-632B-671C-3A10-04A7CC5AD769}"/>
              </a:ext>
            </a:extLst>
          </p:cNvPr>
          <p:cNvSpPr/>
          <p:nvPr/>
        </p:nvSpPr>
        <p:spPr>
          <a:xfrm>
            <a:off x="486941" y="1797784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ECC8CF37-930B-E7A6-474B-1D0838FDC448}"/>
              </a:ext>
            </a:extLst>
          </p:cNvPr>
          <p:cNvSpPr/>
          <p:nvPr/>
        </p:nvSpPr>
        <p:spPr>
          <a:xfrm>
            <a:off x="486941" y="146860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pdSeriesdtype.py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F42A0-85EF-F4BF-A9C3-7AD4C25FE7F6}"/>
              </a:ext>
            </a:extLst>
          </p:cNvPr>
          <p:cNvSpPr/>
          <p:nvPr/>
        </p:nvSpPr>
        <p:spPr>
          <a:xfrm>
            <a:off x="486941" y="4204560"/>
            <a:ext cx="355659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name             darshan</a:t>
            </a:r>
          </a:p>
          <a:p>
            <a:r>
              <a:rPr lang="da-DK" sz="2000" dirty="0">
                <a:latin typeface="Consolas" pitchFamily="49" charset="0"/>
              </a:rPr>
              <a:t>address               rj</a:t>
            </a:r>
          </a:p>
          <a:p>
            <a:r>
              <a:rPr lang="da-DK" sz="2000" dirty="0">
                <a:latin typeface="Consolas" pitchFamily="49" charset="0"/>
              </a:rPr>
              <a:t>phone                123</a:t>
            </a:r>
          </a:p>
          <a:p>
            <a:r>
              <a:rPr lang="da-DK" sz="2000" dirty="0">
                <a:latin typeface="Consolas" pitchFamily="49" charset="0"/>
              </a:rPr>
              <a:t>email            d@d.com</a:t>
            </a:r>
          </a:p>
          <a:p>
            <a:r>
              <a:rPr lang="da-DK" sz="2000" dirty="0">
                <a:latin typeface="Consolas" pitchFamily="49" charset="0"/>
              </a:rPr>
              <a:t>website    darshan.ac.in</a:t>
            </a:r>
          </a:p>
          <a:p>
            <a:r>
              <a:rPr lang="da-DK" sz="2000" dirty="0">
                <a:latin typeface="Consolas" pitchFamily="49" charset="0"/>
              </a:rPr>
              <a:t>dtype: object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0D04A9DB-B743-5F34-445A-0975CD679EEA}"/>
              </a:ext>
            </a:extLst>
          </p:cNvPr>
          <p:cNvSpPr/>
          <p:nvPr/>
        </p:nvSpPr>
        <p:spPr>
          <a:xfrm>
            <a:off x="496467" y="3889890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80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9159-594A-FC51-0F14-4BAD3DBF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3250-88D0-ACCA-B044-E3E0621C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Creating Time 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C49E-71C7-450F-D135-FA3F99E8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We can use some of pandas inbuilt </a:t>
            </a:r>
            <a:r>
              <a:rPr lang="en-IN" dirty="0">
                <a:solidFill>
                  <a:srgbClr val="C00000"/>
                </a:solidFill>
              </a:rPr>
              <a:t>date functions </a:t>
            </a:r>
            <a:r>
              <a:rPr lang="en-IN" dirty="0"/>
              <a:t>to create a </a:t>
            </a:r>
            <a:r>
              <a:rPr lang="en-IN" dirty="0">
                <a:solidFill>
                  <a:srgbClr val="C00000"/>
                </a:solidFill>
              </a:rPr>
              <a:t>time series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E0DE9-89B6-332F-3392-EBA509259FCB}"/>
              </a:ext>
            </a:extLst>
          </p:cNvPr>
          <p:cNvSpPr/>
          <p:nvPr/>
        </p:nvSpPr>
        <p:spPr>
          <a:xfrm>
            <a:off x="981551" y="1716256"/>
            <a:ext cx="654974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dirty="0">
                <a:latin typeface="Consolas" pitchFamily="49" charset="0"/>
              </a:rPr>
              <a:t>dates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to_datetime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"27th of July, 2020"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 err="1">
                <a:latin typeface="Consolas" pitchFamily="49" charset="0"/>
              </a:rPr>
              <a:t>i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dates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+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to_timedelta</a:t>
            </a:r>
            <a:r>
              <a:rPr lang="en-US" sz="2000" dirty="0">
                <a:latin typeface="Consolas" pitchFamily="49" charset="0"/>
              </a:rPr>
              <a:t>([0,1,2,3,4], unit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'D'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>
                <a:latin typeface="Consolas" pitchFamily="49" charset="0"/>
              </a:rPr>
              <a:t>d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53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25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70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60</a:t>
            </a:r>
            <a:r>
              <a:rPr lang="en-US" sz="2000" dirty="0">
                <a:latin typeface="Consolas" pitchFamily="49" charset="0"/>
              </a:rPr>
              <a:t>] </a:t>
            </a:r>
          </a:p>
          <a:p>
            <a:r>
              <a:rPr lang="en-US" sz="2000" dirty="0" err="1">
                <a:latin typeface="Consolas" pitchFamily="49" charset="0"/>
              </a:rPr>
              <a:t>time_series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Series</a:t>
            </a:r>
            <a:r>
              <a:rPr lang="en-US" sz="2000" dirty="0">
                <a:latin typeface="Consolas" pitchFamily="49" charset="0"/>
              </a:rPr>
              <a:t>(data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 err="1">
                <a:latin typeface="Consolas" pitchFamily="49" charset="0"/>
              </a:rPr>
              <a:t>d,index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 err="1">
                <a:latin typeface="Consolas" pitchFamily="49" charset="0"/>
              </a:rPr>
              <a:t>i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time_series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BE627-F354-637E-6D91-429A36CA3A96}"/>
              </a:ext>
            </a:extLst>
          </p:cNvPr>
          <p:cNvSpPr/>
          <p:nvPr/>
        </p:nvSpPr>
        <p:spPr>
          <a:xfrm>
            <a:off x="481558" y="1716256"/>
            <a:ext cx="499993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EE60E69E-6F2E-625B-F36A-DA2897328558}"/>
              </a:ext>
            </a:extLst>
          </p:cNvPr>
          <p:cNvSpPr/>
          <p:nvPr/>
        </p:nvSpPr>
        <p:spPr>
          <a:xfrm>
            <a:off x="481558" y="138707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pdSeriesEle.py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9E801-5236-8797-1848-1AA894F56B5D}"/>
              </a:ext>
            </a:extLst>
          </p:cNvPr>
          <p:cNvSpPr/>
          <p:nvPr/>
        </p:nvSpPr>
        <p:spPr>
          <a:xfrm>
            <a:off x="481558" y="4512337"/>
            <a:ext cx="4298898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2020-07-27    50</a:t>
            </a:r>
          </a:p>
          <a:p>
            <a:r>
              <a:rPr lang="da-DK" sz="2000" dirty="0">
                <a:latin typeface="Consolas" pitchFamily="49" charset="0"/>
              </a:rPr>
              <a:t>2020-07-28    53</a:t>
            </a:r>
          </a:p>
          <a:p>
            <a:r>
              <a:rPr lang="da-DK" sz="2000" dirty="0">
                <a:latin typeface="Consolas" pitchFamily="49" charset="0"/>
              </a:rPr>
              <a:t>2020-07-29    25</a:t>
            </a:r>
          </a:p>
          <a:p>
            <a:r>
              <a:rPr lang="da-DK" sz="2000" dirty="0">
                <a:latin typeface="Consolas" pitchFamily="49" charset="0"/>
              </a:rPr>
              <a:t>2020-07-30    70</a:t>
            </a:r>
          </a:p>
          <a:p>
            <a:r>
              <a:rPr lang="da-DK" sz="2000" dirty="0">
                <a:latin typeface="Consolas" pitchFamily="49" charset="0"/>
              </a:rPr>
              <a:t>2020-07-31    60</a:t>
            </a:r>
          </a:p>
          <a:p>
            <a:r>
              <a:rPr lang="da-DK" sz="2000" dirty="0">
                <a:latin typeface="Consolas" pitchFamily="49" charset="0"/>
              </a:rPr>
              <a:t>dtype: int64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E1199902-7B2D-6C5E-598C-3BAF2D8DF909}"/>
              </a:ext>
            </a:extLst>
          </p:cNvPr>
          <p:cNvSpPr/>
          <p:nvPr/>
        </p:nvSpPr>
        <p:spPr>
          <a:xfrm>
            <a:off x="481558" y="4197667"/>
            <a:ext cx="143333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14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DC31-F3AC-547A-3B91-50F0D65F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93C8-FE0A-30B3-76EE-0C10D0FE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EF25B-BE96-0850-DA09-01EC68B59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Data frames are </a:t>
            </a:r>
            <a:r>
              <a:rPr lang="en-IN" dirty="0">
                <a:solidFill>
                  <a:srgbClr val="C00000"/>
                </a:solidFill>
              </a:rPr>
              <a:t>two dimensional</a:t>
            </a:r>
            <a:r>
              <a:rPr lang="en-IN" dirty="0"/>
              <a:t> data structure, i.e. data is aligned in a tabular format in </a:t>
            </a:r>
            <a:r>
              <a:rPr lang="en-IN" dirty="0">
                <a:solidFill>
                  <a:srgbClr val="C00000"/>
                </a:solidFill>
              </a:rPr>
              <a:t>rows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columns</a:t>
            </a:r>
            <a:r>
              <a:rPr lang="en-IN" dirty="0"/>
              <a:t>.</a:t>
            </a:r>
          </a:p>
          <a:p>
            <a:r>
              <a:rPr lang="en-IN" dirty="0"/>
              <a:t>Data frame also contains </a:t>
            </a:r>
            <a:r>
              <a:rPr lang="en-IN" dirty="0">
                <a:solidFill>
                  <a:srgbClr val="C00000"/>
                </a:solidFill>
              </a:rPr>
              <a:t>labelled axes </a:t>
            </a:r>
            <a:r>
              <a:rPr lang="en-IN" dirty="0"/>
              <a:t>on </a:t>
            </a:r>
            <a:r>
              <a:rPr lang="en-IN" dirty="0">
                <a:solidFill>
                  <a:srgbClr val="C00000"/>
                </a:solidFill>
              </a:rPr>
              <a:t>rows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columns</a:t>
            </a:r>
            <a:r>
              <a:rPr lang="en-IN" dirty="0"/>
              <a:t>.</a:t>
            </a:r>
          </a:p>
          <a:p>
            <a:r>
              <a:rPr lang="en-IN" dirty="0"/>
              <a:t>Features of Data Frame :</a:t>
            </a:r>
          </a:p>
          <a:p>
            <a:pPr lvl="1"/>
            <a:r>
              <a:rPr lang="en-IN" sz="2200" dirty="0"/>
              <a:t>It is size-mutable</a:t>
            </a:r>
          </a:p>
          <a:p>
            <a:pPr lvl="1"/>
            <a:r>
              <a:rPr lang="en-IN" sz="2200" dirty="0"/>
              <a:t>Has labelled axes</a:t>
            </a:r>
          </a:p>
          <a:p>
            <a:pPr lvl="1"/>
            <a:r>
              <a:rPr lang="en-IN" sz="2200" dirty="0"/>
              <a:t>Columns can be of different data types</a:t>
            </a:r>
          </a:p>
          <a:p>
            <a:pPr lvl="1"/>
            <a:r>
              <a:rPr lang="en-IN" sz="2200" dirty="0"/>
              <a:t>We can perform arithmetic operations on rows and columns.</a:t>
            </a:r>
          </a:p>
          <a:p>
            <a:r>
              <a:rPr lang="en-IN" dirty="0"/>
              <a:t>Structure :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611B28-5744-559B-2214-EA40243D6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51565"/>
              </p:ext>
            </p:extLst>
          </p:nvPr>
        </p:nvGraphicFramePr>
        <p:xfrm>
          <a:off x="511110" y="447990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48467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51002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2863563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44622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5697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4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0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8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95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2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67C86-2965-DE82-2DA4-15AD77B9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286F-68CC-80EF-B3C6-1928E45E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E23D-0E6E-5A8E-F249-20498D23D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Syntax 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Example :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B62B9-FD93-35A1-B182-D415B1C05FEA}"/>
              </a:ext>
            </a:extLst>
          </p:cNvPr>
          <p:cNvSpPr/>
          <p:nvPr/>
        </p:nvSpPr>
        <p:spPr>
          <a:xfrm>
            <a:off x="7486650" y="1643757"/>
            <a:ext cx="446722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itchFamily="49" charset="0"/>
              </a:rPr>
              <a:t>data</a:t>
            </a:r>
            <a:r>
              <a:rPr lang="en-IN" dirty="0">
                <a:latin typeface="Consolas" pitchFamily="49" charset="0"/>
              </a:rPr>
              <a:t>	= array like </a:t>
            </a:r>
            <a:r>
              <a:rPr lang="en-IN" dirty="0" err="1">
                <a:latin typeface="Consolas" pitchFamily="49" charset="0"/>
              </a:rPr>
              <a:t>Iterable</a:t>
            </a:r>
            <a:endParaRPr lang="en-IN" dirty="0">
              <a:latin typeface="Consolas" pitchFamily="49" charset="0"/>
            </a:endParaRPr>
          </a:p>
          <a:p>
            <a:r>
              <a:rPr lang="en-IN" b="1" dirty="0">
                <a:latin typeface="Consolas" pitchFamily="49" charset="0"/>
              </a:rPr>
              <a:t>index</a:t>
            </a:r>
            <a:r>
              <a:rPr lang="en-IN" dirty="0">
                <a:latin typeface="Consolas" pitchFamily="49" charset="0"/>
              </a:rPr>
              <a:t> 	= array like row index</a:t>
            </a:r>
          </a:p>
          <a:p>
            <a:r>
              <a:rPr lang="en-IN" b="1" dirty="0">
                <a:latin typeface="Consolas" pitchFamily="49" charset="0"/>
              </a:rPr>
              <a:t>columns</a:t>
            </a:r>
            <a:r>
              <a:rPr lang="en-IN" dirty="0">
                <a:latin typeface="Consolas" pitchFamily="49" charset="0"/>
              </a:rPr>
              <a:t> = array like </a:t>
            </a:r>
            <a:r>
              <a:rPr lang="en-IN" dirty="0" err="1">
                <a:latin typeface="Consolas" pitchFamily="49" charset="0"/>
              </a:rPr>
              <a:t>col</a:t>
            </a:r>
            <a:r>
              <a:rPr lang="en-IN" dirty="0">
                <a:latin typeface="Consolas" pitchFamily="49" charset="0"/>
              </a:rPr>
              <a:t> index</a:t>
            </a:r>
            <a:endParaRPr lang="en-US" dirty="0">
              <a:latin typeface="Consolas" pitchFamily="49" charset="0"/>
            </a:endParaRPr>
          </a:p>
          <a:p>
            <a:r>
              <a:rPr lang="en-IN" b="1" dirty="0" err="1">
                <a:latin typeface="Consolas" pitchFamily="49" charset="0"/>
              </a:rPr>
              <a:t>dtype</a:t>
            </a:r>
            <a:r>
              <a:rPr lang="en-IN" dirty="0">
                <a:latin typeface="Consolas" pitchFamily="49" charset="0"/>
              </a:rPr>
              <a:t>	= data-type</a:t>
            </a:r>
          </a:p>
          <a:p>
            <a:r>
              <a:rPr lang="en-IN" b="1" dirty="0">
                <a:latin typeface="Consolas" pitchFamily="49" charset="0"/>
              </a:rPr>
              <a:t>copy 	</a:t>
            </a:r>
            <a:r>
              <a:rPr lang="en-IN" dirty="0">
                <a:latin typeface="Consolas" pitchFamily="49" charset="0"/>
              </a:rPr>
              <a:t>= </a:t>
            </a:r>
            <a:r>
              <a:rPr lang="en-IN" dirty="0" err="1">
                <a:latin typeface="Consolas" pitchFamily="49" charset="0"/>
              </a:rPr>
              <a:t>bool</a:t>
            </a:r>
            <a:r>
              <a:rPr lang="en-IN" dirty="0">
                <a:latin typeface="Consolas" pitchFamily="49" charset="0"/>
              </a:rPr>
              <a:t>, default is False</a:t>
            </a:r>
            <a:endParaRPr lang="en-IN" b="1" dirty="0"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9AE52-B43E-9E39-996D-8FDA9680BF43}"/>
              </a:ext>
            </a:extLst>
          </p:cNvPr>
          <p:cNvSpPr/>
          <p:nvPr/>
        </p:nvSpPr>
        <p:spPr>
          <a:xfrm>
            <a:off x="1028858" y="4061246"/>
            <a:ext cx="7219403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numpy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np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np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random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100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20</a:t>
            </a:r>
            <a:r>
              <a:rPr lang="en-US" sz="2000" dirty="0"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reshape(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4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DataFrame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,[101,102,103,104,105] 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PDS'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'Algo'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'SE'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'INS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BF42E-F89E-F83D-CEED-1B5A7802EBFD}"/>
              </a:ext>
            </a:extLst>
          </p:cNvPr>
          <p:cNvSpPr/>
          <p:nvPr/>
        </p:nvSpPr>
        <p:spPr>
          <a:xfrm>
            <a:off x="528866" y="4061246"/>
            <a:ext cx="49999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2ABBA17-DEAA-4B57-8009-EEE88464F6B8}"/>
              </a:ext>
            </a:extLst>
          </p:cNvPr>
          <p:cNvSpPr/>
          <p:nvPr/>
        </p:nvSpPr>
        <p:spPr>
          <a:xfrm>
            <a:off x="528866" y="373206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pdDataFrame.py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B99D0-44CA-6B47-B863-FEE5AAB6B5DB}"/>
              </a:ext>
            </a:extLst>
          </p:cNvPr>
          <p:cNvSpPr/>
          <p:nvPr/>
        </p:nvSpPr>
        <p:spPr>
          <a:xfrm>
            <a:off x="8501745" y="3867494"/>
            <a:ext cx="355659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     PDS  Algo  SE  INS</a:t>
            </a:r>
          </a:p>
          <a:p>
            <a:r>
              <a:rPr lang="da-DK" sz="2000" dirty="0">
                <a:latin typeface="Consolas" pitchFamily="49" charset="0"/>
              </a:rPr>
              <a:t>101    0    23  93   46</a:t>
            </a:r>
          </a:p>
          <a:p>
            <a:r>
              <a:rPr lang="da-DK" sz="2000" dirty="0">
                <a:latin typeface="Consolas" pitchFamily="49" charset="0"/>
              </a:rPr>
              <a:t>102   85    47  31   12</a:t>
            </a:r>
          </a:p>
          <a:p>
            <a:r>
              <a:rPr lang="da-DK" sz="2000" dirty="0">
                <a:latin typeface="Consolas" pitchFamily="49" charset="0"/>
              </a:rPr>
              <a:t>103   35    34   6   89</a:t>
            </a:r>
          </a:p>
          <a:p>
            <a:r>
              <a:rPr lang="da-DK" sz="2000" dirty="0">
                <a:latin typeface="Consolas" pitchFamily="49" charset="0"/>
              </a:rPr>
              <a:t>104   66    83  70   50</a:t>
            </a:r>
          </a:p>
          <a:p>
            <a:r>
              <a:rPr lang="da-DK" sz="2000" dirty="0">
                <a:latin typeface="Consolas" pitchFamily="49" charset="0"/>
              </a:rPr>
              <a:t>105   65    88  87   87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917DD88D-A0FB-8FAA-5111-C51D50BD7201}"/>
              </a:ext>
            </a:extLst>
          </p:cNvPr>
          <p:cNvSpPr/>
          <p:nvPr/>
        </p:nvSpPr>
        <p:spPr>
          <a:xfrm>
            <a:off x="8511271" y="3552824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C17AC-AC25-4D20-81AF-592EEA3A7CCF}"/>
              </a:ext>
            </a:extLst>
          </p:cNvPr>
          <p:cNvSpPr/>
          <p:nvPr/>
        </p:nvSpPr>
        <p:spPr>
          <a:xfrm>
            <a:off x="505662" y="1717583"/>
            <a:ext cx="650163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endParaRPr lang="en-US" sz="2000" b="1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</a:rPr>
              <a:t>pd.</a:t>
            </a:r>
            <a:r>
              <a:rPr lang="en-US" sz="2000" b="1" dirty="0" err="1">
                <a:latin typeface="Consolas" pitchFamily="49" charset="0"/>
              </a:rPr>
              <a:t>DataFrame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data,index,columns,dtype</a:t>
            </a:r>
            <a:r>
              <a:rPr lang="en-US" sz="2000" dirty="0">
                <a:latin typeface="Consolas" pitchFamily="49" charset="0"/>
              </a:rPr>
              <a:t>,</a:t>
            </a:r>
          </a:p>
          <a:p>
            <a:r>
              <a:rPr lang="en-US" sz="2000" dirty="0">
                <a:latin typeface="Consolas" pitchFamily="49" charset="0"/>
              </a:rPr>
              <a:t>copy=False)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A7108F85-8790-BC11-9882-F632332CB0BC}"/>
              </a:ext>
            </a:extLst>
          </p:cNvPr>
          <p:cNvSpPr/>
          <p:nvPr/>
        </p:nvSpPr>
        <p:spPr>
          <a:xfrm>
            <a:off x="505663" y="1388399"/>
            <a:ext cx="188496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70D86768-B257-AFA0-FE6B-E5F44C0446D3}"/>
              </a:ext>
            </a:extLst>
          </p:cNvPr>
          <p:cNvSpPr/>
          <p:nvPr/>
        </p:nvSpPr>
        <p:spPr>
          <a:xfrm>
            <a:off x="7520736" y="1314573"/>
            <a:ext cx="158917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43940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build="p" animBg="1"/>
      <p:bldP spid="6" grpId="0" animBg="1"/>
      <p:bldP spid="7" grpId="0" animBg="1"/>
      <p:bldP spid="8" grpId="0" build="p" animBg="1"/>
      <p:bldP spid="9" grpId="0" animBg="1"/>
      <p:bldP spid="10" grpId="0" build="p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17E77-D124-80E9-FE34-1147F191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D59D-D608-A135-DE00-B9CFE883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8889-8CD8-CE9A-2829-7286D69CC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Grabbing the column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Grabbing the multiple column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2A63A-474F-A2C1-4A21-632BBDA268AF}"/>
              </a:ext>
            </a:extLst>
          </p:cNvPr>
          <p:cNvSpPr/>
          <p:nvPr/>
        </p:nvSpPr>
        <p:spPr>
          <a:xfrm>
            <a:off x="1028856" y="1767283"/>
            <a:ext cx="7276943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numpy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np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np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random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100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20</a:t>
            </a:r>
            <a:r>
              <a:rPr lang="en-US" sz="2000" dirty="0"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reshape(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4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DataFrame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, [101,102,103,104,105]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PDS'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'Algo'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'SE'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'INS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</a:t>
            </a:r>
            <a:r>
              <a:rPr lang="en-US" sz="2000" dirty="0">
                <a:latin typeface="Consolas" pitchFamily="49" charset="0"/>
              </a:rPr>
              <a:t>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CF72F-6FBA-88F9-CC0C-4505C04C4A88}"/>
              </a:ext>
            </a:extLst>
          </p:cNvPr>
          <p:cNvSpPr/>
          <p:nvPr/>
        </p:nvSpPr>
        <p:spPr>
          <a:xfrm>
            <a:off x="528864" y="1767283"/>
            <a:ext cx="49999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A096441D-5837-6A14-C64A-C2FC4AF6E439}"/>
              </a:ext>
            </a:extLst>
          </p:cNvPr>
          <p:cNvSpPr/>
          <p:nvPr/>
        </p:nvSpPr>
        <p:spPr>
          <a:xfrm>
            <a:off x="528864" y="143809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dfGrabCol.py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5E4B7-46FB-01E1-53EA-269BD4A0F1A6}"/>
              </a:ext>
            </a:extLst>
          </p:cNvPr>
          <p:cNvSpPr/>
          <p:nvPr/>
        </p:nvSpPr>
        <p:spPr>
          <a:xfrm>
            <a:off x="8539068" y="1769472"/>
            <a:ext cx="34601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101     0</a:t>
            </a:r>
          </a:p>
          <a:p>
            <a:r>
              <a:rPr lang="da-DK" sz="2000" dirty="0">
                <a:latin typeface="Consolas" pitchFamily="49" charset="0"/>
              </a:rPr>
              <a:t>102    85</a:t>
            </a:r>
          </a:p>
          <a:p>
            <a:r>
              <a:rPr lang="da-DK" sz="2000" dirty="0">
                <a:latin typeface="Consolas" pitchFamily="49" charset="0"/>
              </a:rPr>
              <a:t>103    35</a:t>
            </a:r>
          </a:p>
          <a:p>
            <a:r>
              <a:rPr lang="da-DK" sz="2000" dirty="0">
                <a:latin typeface="Consolas" pitchFamily="49" charset="0"/>
              </a:rPr>
              <a:t>104    66</a:t>
            </a:r>
          </a:p>
          <a:p>
            <a:r>
              <a:rPr lang="da-DK" sz="2000" dirty="0">
                <a:latin typeface="Consolas" pitchFamily="49" charset="0"/>
              </a:rPr>
              <a:t>105    65</a:t>
            </a:r>
          </a:p>
          <a:p>
            <a:r>
              <a:rPr lang="da-DK" sz="2000" dirty="0">
                <a:latin typeface="Consolas" pitchFamily="49" charset="0"/>
              </a:rPr>
              <a:t>Name: PDS, dtype: int32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84AF3EF7-EAB2-D994-0100-0ADE2522E915}"/>
              </a:ext>
            </a:extLst>
          </p:cNvPr>
          <p:cNvSpPr/>
          <p:nvPr/>
        </p:nvSpPr>
        <p:spPr>
          <a:xfrm>
            <a:off x="8548594" y="1454802"/>
            <a:ext cx="120048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800D5-754A-5ED5-E810-594EDCE8B809}"/>
              </a:ext>
            </a:extLst>
          </p:cNvPr>
          <p:cNvSpPr/>
          <p:nvPr/>
        </p:nvSpPr>
        <p:spPr>
          <a:xfrm>
            <a:off x="1028856" y="4909653"/>
            <a:ext cx="506714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'PDS', 'SE'</a:t>
            </a:r>
            <a:r>
              <a:rPr lang="en-US" sz="2000" dirty="0">
                <a:latin typeface="Consolas" pitchFamily="49" charset="0"/>
              </a:rPr>
              <a:t>]])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A5067-119A-090A-ACA2-9D8D0F785E82}"/>
              </a:ext>
            </a:extLst>
          </p:cNvPr>
          <p:cNvSpPr/>
          <p:nvPr/>
        </p:nvSpPr>
        <p:spPr>
          <a:xfrm>
            <a:off x="528864" y="4909653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69C9399E-3C50-3C11-6E59-8650C445B80F}"/>
              </a:ext>
            </a:extLst>
          </p:cNvPr>
          <p:cNvSpPr/>
          <p:nvPr/>
        </p:nvSpPr>
        <p:spPr>
          <a:xfrm>
            <a:off x="528864" y="458046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dfGrabMulCol.py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514A7-CEE7-3893-330C-6F6E24B2F65A}"/>
              </a:ext>
            </a:extLst>
          </p:cNvPr>
          <p:cNvSpPr/>
          <p:nvPr/>
        </p:nvSpPr>
        <p:spPr>
          <a:xfrm>
            <a:off x="7195456" y="4595444"/>
            <a:ext cx="237775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SE</a:t>
            </a:r>
          </a:p>
          <a:p>
            <a:r>
              <a:rPr lang="fr-FR" sz="2000" dirty="0">
                <a:latin typeface="Consolas" pitchFamily="49" charset="0"/>
              </a:rPr>
              <a:t>101    0  93</a:t>
            </a:r>
          </a:p>
          <a:p>
            <a:r>
              <a:rPr lang="fr-FR" sz="2000" dirty="0">
                <a:latin typeface="Consolas" pitchFamily="49" charset="0"/>
              </a:rPr>
              <a:t>102   85  31</a:t>
            </a:r>
          </a:p>
          <a:p>
            <a:r>
              <a:rPr lang="fr-FR" sz="2000" dirty="0">
                <a:latin typeface="Consolas" pitchFamily="49" charset="0"/>
              </a:rPr>
              <a:t>103   35   6</a:t>
            </a:r>
          </a:p>
          <a:p>
            <a:r>
              <a:rPr lang="fr-FR" sz="2000" dirty="0">
                <a:latin typeface="Consolas" pitchFamily="49" charset="0"/>
              </a:rPr>
              <a:t>104   66  70</a:t>
            </a:r>
          </a:p>
          <a:p>
            <a:r>
              <a:rPr lang="fr-FR" sz="2000" dirty="0">
                <a:latin typeface="Consolas" pitchFamily="49" charset="0"/>
              </a:rPr>
              <a:t>105   65  87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F7EB5A89-5141-C51E-9182-28F3F80CE48D}"/>
              </a:ext>
            </a:extLst>
          </p:cNvPr>
          <p:cNvSpPr/>
          <p:nvPr/>
        </p:nvSpPr>
        <p:spPr>
          <a:xfrm>
            <a:off x="7204982" y="4280774"/>
            <a:ext cx="14175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6318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animBg="1"/>
      <p:bldP spid="10" grpId="0" animBg="1"/>
      <p:bldP spid="11" grpId="0" animBg="1"/>
      <p:bldP spid="12" grpId="0" build="p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404F-DDDF-61DF-1D70-D70BEE073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C949-775E-2D14-B82E-588FAC30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BD40E-5198-BA5C-D6A3-4169FD14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Grabbing a row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Grabbing Single Value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Deleting Row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BB38ED-3F33-370E-9DFE-5F419CAB64A9}"/>
              </a:ext>
            </a:extLst>
          </p:cNvPr>
          <p:cNvSpPr/>
          <p:nvPr/>
        </p:nvSpPr>
        <p:spPr>
          <a:xfrm>
            <a:off x="994059" y="1748039"/>
            <a:ext cx="630248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(df.loc[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101</a:t>
            </a:r>
            <a:r>
              <a:rPr lang="en-US" sz="2000" dirty="0">
                <a:latin typeface="Consolas" pitchFamily="49" charset="0"/>
              </a:rPr>
              <a:t>]) </a:t>
            </a:r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using labels</a:t>
            </a:r>
          </a:p>
          <a:p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#OR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df.iloc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]) </a:t>
            </a:r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using zero based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4F22E-10CF-991B-9E03-99EF36DF5460}"/>
              </a:ext>
            </a:extLst>
          </p:cNvPr>
          <p:cNvSpPr/>
          <p:nvPr/>
        </p:nvSpPr>
        <p:spPr>
          <a:xfrm>
            <a:off x="494067" y="1748039"/>
            <a:ext cx="499993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2F6E2A6-F8B4-3EE2-6FB1-40342E9774A0}"/>
              </a:ext>
            </a:extLst>
          </p:cNvPr>
          <p:cNvSpPr/>
          <p:nvPr/>
        </p:nvSpPr>
        <p:spPr>
          <a:xfrm>
            <a:off x="494067" y="141885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dfGrabRow.py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D996-3A35-6091-0EF4-3527DA8A38C2}"/>
              </a:ext>
            </a:extLst>
          </p:cNvPr>
          <p:cNvSpPr/>
          <p:nvPr/>
        </p:nvSpPr>
        <p:spPr>
          <a:xfrm>
            <a:off x="8305799" y="1571969"/>
            <a:ext cx="3556591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nsolas" pitchFamily="49" charset="0"/>
              </a:rPr>
              <a:t>PDS     0</a:t>
            </a:r>
          </a:p>
          <a:p>
            <a:r>
              <a:rPr lang="de-DE" sz="2000" dirty="0">
                <a:latin typeface="Consolas" pitchFamily="49" charset="0"/>
              </a:rPr>
              <a:t>Algo    23</a:t>
            </a:r>
          </a:p>
          <a:p>
            <a:r>
              <a:rPr lang="de-DE" sz="2000" dirty="0">
                <a:latin typeface="Consolas" pitchFamily="49" charset="0"/>
              </a:rPr>
              <a:t>SE      93</a:t>
            </a:r>
          </a:p>
          <a:p>
            <a:r>
              <a:rPr lang="de-DE" sz="2000" dirty="0">
                <a:latin typeface="Consolas" pitchFamily="49" charset="0"/>
              </a:rPr>
              <a:t>INS     46</a:t>
            </a:r>
          </a:p>
          <a:p>
            <a:r>
              <a:rPr lang="de-DE" sz="2000" dirty="0">
                <a:latin typeface="Consolas" pitchFamily="49" charset="0"/>
              </a:rPr>
              <a:t>Name: 101, dtype: int32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076B40D0-7B6F-D443-B28F-40D326640CEC}"/>
              </a:ext>
            </a:extLst>
          </p:cNvPr>
          <p:cNvSpPr/>
          <p:nvPr/>
        </p:nvSpPr>
        <p:spPr>
          <a:xfrm>
            <a:off x="8315325" y="1257299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5D0A92-EDE4-652D-D68C-77FD57A8E202}"/>
              </a:ext>
            </a:extLst>
          </p:cNvPr>
          <p:cNvSpPr/>
          <p:nvPr/>
        </p:nvSpPr>
        <p:spPr>
          <a:xfrm>
            <a:off x="994059" y="3947551"/>
            <a:ext cx="63024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(df.loc[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101,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 'PDS'</a:t>
            </a:r>
            <a:r>
              <a:rPr lang="en-US" sz="2000" dirty="0">
                <a:latin typeface="Consolas" pitchFamily="49" charset="0"/>
              </a:rPr>
              <a:t>]) </a:t>
            </a:r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using labels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60418-6039-F5A9-4401-0082016F7540}"/>
              </a:ext>
            </a:extLst>
          </p:cNvPr>
          <p:cNvSpPr/>
          <p:nvPr/>
        </p:nvSpPr>
        <p:spPr>
          <a:xfrm>
            <a:off x="494067" y="3947551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7F6DA7B5-6676-60A0-9EF6-AEFE2EBE31DE}"/>
              </a:ext>
            </a:extLst>
          </p:cNvPr>
          <p:cNvSpPr/>
          <p:nvPr/>
        </p:nvSpPr>
        <p:spPr>
          <a:xfrm>
            <a:off x="494067" y="361836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dfGrabSingle.py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5972EC-7C79-9A27-9D9C-0B342D739B17}"/>
              </a:ext>
            </a:extLst>
          </p:cNvPr>
          <p:cNvSpPr/>
          <p:nvPr/>
        </p:nvSpPr>
        <p:spPr>
          <a:xfrm>
            <a:off x="8336314" y="3940215"/>
            <a:ext cx="355659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nsolas" pitchFamily="49" charset="0"/>
              </a:rPr>
              <a:t>0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6570EC90-D7A1-4BA5-773B-3EB1E9397E53}"/>
              </a:ext>
            </a:extLst>
          </p:cNvPr>
          <p:cNvSpPr/>
          <p:nvPr/>
        </p:nvSpPr>
        <p:spPr>
          <a:xfrm>
            <a:off x="8345840" y="3625545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89145-2E4F-4909-10D5-C4F5D244534B}"/>
              </a:ext>
            </a:extLst>
          </p:cNvPr>
          <p:cNvSpPr/>
          <p:nvPr/>
        </p:nvSpPr>
        <p:spPr>
          <a:xfrm>
            <a:off x="994060" y="5325768"/>
            <a:ext cx="436171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drop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'103'</a:t>
            </a:r>
            <a:r>
              <a:rPr lang="en-US" sz="2000" dirty="0">
                <a:latin typeface="Consolas" pitchFamily="49" charset="0"/>
              </a:rPr>
              <a:t>,inplace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15" name="Rectangle: Top Corners Rounded 6">
            <a:extLst>
              <a:ext uri="{FF2B5EF4-FFF2-40B4-BE49-F238E27FC236}">
                <a16:creationId xmlns:a16="http://schemas.microsoft.com/office/drawing/2014/main" id="{5F541F62-A753-8AF3-FCF7-04AD64F1B0AD}"/>
              </a:ext>
            </a:extLst>
          </p:cNvPr>
          <p:cNvSpPr/>
          <p:nvPr/>
        </p:nvSpPr>
        <p:spPr>
          <a:xfrm>
            <a:off x="494067" y="499658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dfDelCol.py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08439-1D58-64E5-56B8-F8F21BA85444}"/>
              </a:ext>
            </a:extLst>
          </p:cNvPr>
          <p:cNvSpPr/>
          <p:nvPr/>
        </p:nvSpPr>
        <p:spPr>
          <a:xfrm>
            <a:off x="5756539" y="4904173"/>
            <a:ext cx="3723363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</a:t>
            </a:r>
            <a:r>
              <a:rPr lang="fr-FR" sz="2000" dirty="0" err="1">
                <a:latin typeface="Consolas" pitchFamily="49" charset="0"/>
              </a:rPr>
              <a:t>Algo</a:t>
            </a:r>
            <a:r>
              <a:rPr lang="fr-FR" sz="2000" dirty="0">
                <a:latin typeface="Consolas" pitchFamily="49" charset="0"/>
              </a:rPr>
              <a:t>  SE  INS</a:t>
            </a:r>
          </a:p>
          <a:p>
            <a:r>
              <a:rPr lang="fr-FR" sz="2000" dirty="0">
                <a:latin typeface="Consolas" pitchFamily="49" charset="0"/>
              </a:rPr>
              <a:t>101    0    23  93   46</a:t>
            </a:r>
          </a:p>
          <a:p>
            <a:r>
              <a:rPr lang="fr-FR" sz="2000" dirty="0">
                <a:latin typeface="Consolas" pitchFamily="49" charset="0"/>
              </a:rPr>
              <a:t>102   85    47  31   12</a:t>
            </a:r>
          </a:p>
          <a:p>
            <a:r>
              <a:rPr lang="fr-FR" sz="2000" dirty="0">
                <a:latin typeface="Consolas" pitchFamily="49" charset="0"/>
              </a:rPr>
              <a:t>104   66    83  70   50</a:t>
            </a:r>
          </a:p>
          <a:p>
            <a:r>
              <a:rPr lang="fr-FR" sz="2000" dirty="0">
                <a:latin typeface="Consolas" pitchFamily="49" charset="0"/>
              </a:rPr>
              <a:t>105   65    88  87   </a:t>
            </a:r>
            <a:r>
              <a:rPr lang="fr-FR" sz="2000" dirty="0" err="1">
                <a:latin typeface="Consolas" pitchFamily="49" charset="0"/>
              </a:rPr>
              <a:t>87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7" name="Rectangle: Top Corners Rounded 6">
            <a:extLst>
              <a:ext uri="{FF2B5EF4-FFF2-40B4-BE49-F238E27FC236}">
                <a16:creationId xmlns:a16="http://schemas.microsoft.com/office/drawing/2014/main" id="{C684F53B-62E6-FA4E-1636-952159C054CD}"/>
              </a:ext>
            </a:extLst>
          </p:cNvPr>
          <p:cNvSpPr/>
          <p:nvPr/>
        </p:nvSpPr>
        <p:spPr>
          <a:xfrm>
            <a:off x="5756539" y="4589503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E6999-9E76-1A12-788A-7F296F7EEC96}"/>
              </a:ext>
            </a:extLst>
          </p:cNvPr>
          <p:cNvSpPr/>
          <p:nvPr/>
        </p:nvSpPr>
        <p:spPr>
          <a:xfrm>
            <a:off x="494067" y="5325768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34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animBg="1"/>
      <p:bldP spid="10" grpId="0" animBg="1"/>
      <p:bldP spid="11" grpId="0" animBg="1"/>
      <p:bldP spid="12" grpId="0" build="p" animBg="1"/>
      <p:bldP spid="13" grpId="0" animBg="1"/>
      <p:bldP spid="14" grpId="0" build="p" animBg="1"/>
      <p:bldP spid="15" grpId="0" animBg="1"/>
      <p:bldP spid="16" grpId="0" build="p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7864-84E3-CE06-1EEA-B0592463D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8D5E-9BE7-D882-AFAB-9837C10E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F4FD-4DEB-1611-64D6-A45FFCF08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Creating new column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Deleting Column and Row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95E572-9664-1437-78AE-DF931E3C31DF}"/>
              </a:ext>
            </a:extLst>
          </p:cNvPr>
          <p:cNvSpPr/>
          <p:nvPr/>
        </p:nvSpPr>
        <p:spPr>
          <a:xfrm>
            <a:off x="1028856" y="1738510"/>
            <a:ext cx="576247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'total'</a:t>
            </a:r>
            <a:r>
              <a:rPr lang="en-US" sz="2000" dirty="0">
                <a:latin typeface="Consolas" pitchFamily="49" charset="0"/>
              </a:rPr>
              <a:t>]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</a:t>
            </a:r>
            <a:r>
              <a:rPr lang="en-US" sz="2000" dirty="0">
                <a:latin typeface="Consolas" pitchFamily="49" charset="0"/>
              </a:rPr>
              <a:t>]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+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Algo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+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'SE'</a:t>
            </a:r>
            <a:r>
              <a:rPr lang="en-US" sz="2000" dirty="0">
                <a:latin typeface="Consolas" pitchFamily="49" charset="0"/>
              </a:rPr>
              <a:t>]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+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'INS'</a:t>
            </a:r>
            <a:r>
              <a:rPr lang="en-US" sz="2000" dirty="0">
                <a:latin typeface="Consolas" pitchFamily="49" charset="0"/>
              </a:rPr>
              <a:t>]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F6164-58E0-FD3C-8D7A-B72018F2DD26}"/>
              </a:ext>
            </a:extLst>
          </p:cNvPr>
          <p:cNvSpPr/>
          <p:nvPr/>
        </p:nvSpPr>
        <p:spPr>
          <a:xfrm>
            <a:off x="528863" y="1738510"/>
            <a:ext cx="499993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9C0B81BC-B65E-9984-7EC9-0429118DECC8}"/>
              </a:ext>
            </a:extLst>
          </p:cNvPr>
          <p:cNvSpPr/>
          <p:nvPr/>
        </p:nvSpPr>
        <p:spPr>
          <a:xfrm>
            <a:off x="528863" y="140932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dfCreateCol.py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F74061-D71F-4D0B-B339-95A140E184DF}"/>
              </a:ext>
            </a:extLst>
          </p:cNvPr>
          <p:cNvSpPr/>
          <p:nvPr/>
        </p:nvSpPr>
        <p:spPr>
          <a:xfrm>
            <a:off x="7143750" y="1723996"/>
            <a:ext cx="471864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</a:t>
            </a:r>
            <a:r>
              <a:rPr lang="fr-FR" sz="2000" dirty="0" err="1">
                <a:latin typeface="Consolas" pitchFamily="49" charset="0"/>
              </a:rPr>
              <a:t>Algo</a:t>
            </a:r>
            <a:r>
              <a:rPr lang="fr-FR" sz="2000" dirty="0">
                <a:latin typeface="Consolas" pitchFamily="49" charset="0"/>
              </a:rPr>
              <a:t>  SE  INS  total</a:t>
            </a:r>
          </a:p>
          <a:p>
            <a:r>
              <a:rPr lang="fr-FR" sz="2000" dirty="0">
                <a:latin typeface="Consolas" pitchFamily="49" charset="0"/>
              </a:rPr>
              <a:t>101    0    23  93   46    162</a:t>
            </a:r>
          </a:p>
          <a:p>
            <a:r>
              <a:rPr lang="fr-FR" sz="2000" dirty="0">
                <a:latin typeface="Consolas" pitchFamily="49" charset="0"/>
              </a:rPr>
              <a:t>102   85    47  31   12    175</a:t>
            </a:r>
          </a:p>
          <a:p>
            <a:r>
              <a:rPr lang="fr-FR" sz="2000" dirty="0">
                <a:latin typeface="Consolas" pitchFamily="49" charset="0"/>
              </a:rPr>
              <a:t>103   35    34   6   89    164</a:t>
            </a:r>
          </a:p>
          <a:p>
            <a:r>
              <a:rPr lang="fr-FR" sz="2000" dirty="0">
                <a:latin typeface="Consolas" pitchFamily="49" charset="0"/>
              </a:rPr>
              <a:t>104   66    83  70   50    269</a:t>
            </a:r>
          </a:p>
          <a:p>
            <a:r>
              <a:rPr lang="fr-FR" sz="2000" dirty="0">
                <a:latin typeface="Consolas" pitchFamily="49" charset="0"/>
              </a:rPr>
              <a:t>105   65    88  87   </a:t>
            </a:r>
            <a:r>
              <a:rPr lang="fr-FR" sz="2000" dirty="0" err="1">
                <a:latin typeface="Consolas" pitchFamily="49" charset="0"/>
              </a:rPr>
              <a:t>87</a:t>
            </a:r>
            <a:r>
              <a:rPr lang="fr-FR" sz="2000" dirty="0">
                <a:latin typeface="Consolas" pitchFamily="49" charset="0"/>
              </a:rPr>
              <a:t>    327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B7EA0263-49CE-3C74-CC1B-DF5E64A4F190}"/>
              </a:ext>
            </a:extLst>
          </p:cNvPr>
          <p:cNvSpPr/>
          <p:nvPr/>
        </p:nvSpPr>
        <p:spPr>
          <a:xfrm>
            <a:off x="7143750" y="1409326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399F7-2B88-B0AB-E358-8B461FD2429C}"/>
              </a:ext>
            </a:extLst>
          </p:cNvPr>
          <p:cNvSpPr/>
          <p:nvPr/>
        </p:nvSpPr>
        <p:spPr>
          <a:xfrm>
            <a:off x="1028855" y="4912278"/>
            <a:ext cx="525064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drop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total'</a:t>
            </a:r>
            <a:r>
              <a:rPr lang="en-US" sz="2000" dirty="0" err="1">
                <a:latin typeface="Consolas" pitchFamily="49" charset="0"/>
              </a:rPr>
              <a:t>,axis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=1</a:t>
            </a:r>
            <a:r>
              <a:rPr lang="en-US" sz="2000" dirty="0">
                <a:latin typeface="Consolas" pitchFamily="49" charset="0"/>
              </a:rPr>
              <a:t>,inplace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) </a:t>
            </a:r>
            <a:endParaRPr lang="en-US" sz="2000" dirty="0">
              <a:solidFill>
                <a:srgbClr val="008000"/>
              </a:solidFill>
              <a:latin typeface="Consolas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386DCD-D467-D003-4943-8823D103ECF1}"/>
              </a:ext>
            </a:extLst>
          </p:cNvPr>
          <p:cNvSpPr/>
          <p:nvPr/>
        </p:nvSpPr>
        <p:spPr>
          <a:xfrm>
            <a:off x="528863" y="4912278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1354FB59-6B54-96F1-9180-091B02EE6A2F}"/>
              </a:ext>
            </a:extLst>
          </p:cNvPr>
          <p:cNvSpPr/>
          <p:nvPr/>
        </p:nvSpPr>
        <p:spPr>
          <a:xfrm>
            <a:off x="528863" y="458309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dfDelCol.py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DC049-19B1-4803-06ED-441772787607}"/>
              </a:ext>
            </a:extLst>
          </p:cNvPr>
          <p:cNvSpPr/>
          <p:nvPr/>
        </p:nvSpPr>
        <p:spPr>
          <a:xfrm>
            <a:off x="6658558" y="4587126"/>
            <a:ext cx="346515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</a:t>
            </a:r>
            <a:r>
              <a:rPr lang="fr-FR" sz="2000" dirty="0" err="1">
                <a:latin typeface="Consolas" pitchFamily="49" charset="0"/>
              </a:rPr>
              <a:t>Algo</a:t>
            </a:r>
            <a:r>
              <a:rPr lang="fr-FR" sz="2000" dirty="0">
                <a:latin typeface="Consolas" pitchFamily="49" charset="0"/>
              </a:rPr>
              <a:t>  SE  INS</a:t>
            </a:r>
          </a:p>
          <a:p>
            <a:r>
              <a:rPr lang="fr-FR" sz="2000" dirty="0">
                <a:latin typeface="Consolas" pitchFamily="49" charset="0"/>
              </a:rPr>
              <a:t>101    0    23  93   46</a:t>
            </a:r>
          </a:p>
          <a:p>
            <a:pPr marL="457200" indent="-457200">
              <a:buAutoNum type="arabicPlain" startAt="102"/>
            </a:pPr>
            <a:r>
              <a:rPr lang="fr-FR" sz="2000" dirty="0">
                <a:latin typeface="Consolas" pitchFamily="49" charset="0"/>
              </a:rPr>
              <a:t>   85    47  31   12</a:t>
            </a:r>
          </a:p>
          <a:p>
            <a:pPr marL="457200" indent="-457200"/>
            <a:r>
              <a:rPr lang="fr-FR" sz="2000" dirty="0">
                <a:latin typeface="Consolas" pitchFamily="49" charset="0"/>
              </a:rPr>
              <a:t>103   35    34   6   89</a:t>
            </a:r>
          </a:p>
          <a:p>
            <a:r>
              <a:rPr lang="fr-FR" sz="2000" dirty="0">
                <a:latin typeface="Consolas" pitchFamily="49" charset="0"/>
              </a:rPr>
              <a:t>104   66    83  70   50</a:t>
            </a:r>
          </a:p>
          <a:p>
            <a:r>
              <a:rPr lang="fr-FR" sz="2000" dirty="0">
                <a:latin typeface="Consolas" pitchFamily="49" charset="0"/>
              </a:rPr>
              <a:t>105   65    88  87   </a:t>
            </a:r>
            <a:r>
              <a:rPr lang="fr-FR" sz="2000" dirty="0" err="1">
                <a:latin typeface="Consolas" pitchFamily="49" charset="0"/>
              </a:rPr>
              <a:t>87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B989C76B-6405-E2B3-0062-AB78FE450B65}"/>
              </a:ext>
            </a:extLst>
          </p:cNvPr>
          <p:cNvSpPr/>
          <p:nvPr/>
        </p:nvSpPr>
        <p:spPr>
          <a:xfrm>
            <a:off x="6658558" y="4272456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787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  <p:bldP spid="11" grpId="0" animBg="1"/>
      <p:bldP spid="12" grpId="0" build="p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Data Science is the area of study which </a:t>
            </a:r>
            <a:r>
              <a:rPr lang="en-US" dirty="0">
                <a:solidFill>
                  <a:srgbClr val="C00000"/>
                </a:solidFill>
              </a:rPr>
              <a:t>involves extracting insights </a:t>
            </a:r>
            <a:r>
              <a:rPr lang="en-US" dirty="0"/>
              <a:t>from vast </a:t>
            </a:r>
            <a:r>
              <a:rPr lang="en-US" dirty="0">
                <a:solidFill>
                  <a:srgbClr val="C00000"/>
                </a:solidFill>
              </a:rPr>
              <a:t>amounts of data using various scientific methods, algorithms, and processes.</a:t>
            </a:r>
          </a:p>
          <a:p>
            <a:r>
              <a:rPr lang="en-US" dirty="0"/>
              <a:t>Data Science is an </a:t>
            </a:r>
            <a:r>
              <a:rPr lang="en-US" dirty="0">
                <a:solidFill>
                  <a:srgbClr val="C00000"/>
                </a:solidFill>
              </a:rPr>
              <a:t>interdisciplinary</a:t>
            </a:r>
            <a:r>
              <a:rPr lang="en-US" dirty="0"/>
              <a:t> field that allows you to </a:t>
            </a:r>
            <a:r>
              <a:rPr lang="en-US" dirty="0">
                <a:solidFill>
                  <a:srgbClr val="C00000"/>
                </a:solidFill>
              </a:rPr>
              <a:t>extract knowledge from structured or unstructured data. </a:t>
            </a:r>
          </a:p>
          <a:p>
            <a:r>
              <a:rPr lang="en-US" dirty="0"/>
              <a:t>Data science enables you to translate a </a:t>
            </a:r>
            <a:r>
              <a:rPr lang="en-US" dirty="0">
                <a:solidFill>
                  <a:srgbClr val="C00000"/>
                </a:solidFill>
              </a:rPr>
              <a:t>business problem into a research project and then translate it back into a practical solution.</a:t>
            </a:r>
          </a:p>
          <a:p>
            <a:r>
              <a:rPr lang="en-US" dirty="0"/>
              <a:t>It can </a:t>
            </a:r>
            <a:r>
              <a:rPr lang="en-US" dirty="0">
                <a:solidFill>
                  <a:srgbClr val="C00000"/>
                </a:solidFill>
              </a:rPr>
              <a:t>solve complex problems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make data-driven decisions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uncover patterns or trends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17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84FA-80B5-862B-0BC6-8F4EA3483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84A6-47F2-232C-EF21-CB5556E7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91A13-5B31-57AD-2249-98F1E502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Getting Subset of Data Frame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Selecting all cols except one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AE2685-808E-D5E8-CAB4-73FF27A59A09}"/>
              </a:ext>
            </a:extLst>
          </p:cNvPr>
          <p:cNvSpPr/>
          <p:nvPr/>
        </p:nvSpPr>
        <p:spPr>
          <a:xfrm>
            <a:off x="1019525" y="1758531"/>
            <a:ext cx="616504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(df.loc[[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</a:rPr>
              <a:t>101,104</a:t>
            </a:r>
            <a:r>
              <a:rPr lang="en-US" sz="2000" dirty="0">
                <a:latin typeface="Consolas" pitchFamily="49" charset="0"/>
              </a:rPr>
              <a:t>], [[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'PDS','INS'</a:t>
            </a:r>
            <a:r>
              <a:rPr lang="en-US" sz="2000" dirty="0">
                <a:latin typeface="Consolas" pitchFamily="49" charset="0"/>
              </a:rPr>
              <a:t>]])</a:t>
            </a:r>
            <a:endParaRPr lang="en-US" sz="2000" dirty="0">
              <a:solidFill>
                <a:schemeClr val="accent4"/>
              </a:solidFill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328E0-FC34-525A-52A0-AEB44EB5E58B}"/>
              </a:ext>
            </a:extLst>
          </p:cNvPr>
          <p:cNvSpPr/>
          <p:nvPr/>
        </p:nvSpPr>
        <p:spPr>
          <a:xfrm>
            <a:off x="519533" y="1758531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316F851-C012-4271-576B-B83D1471720D}"/>
              </a:ext>
            </a:extLst>
          </p:cNvPr>
          <p:cNvSpPr/>
          <p:nvPr/>
        </p:nvSpPr>
        <p:spPr>
          <a:xfrm>
            <a:off x="519533" y="142934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dfGrabSubSet.py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4D189-FC1D-0222-2BBD-E3B423445D12}"/>
              </a:ext>
            </a:extLst>
          </p:cNvPr>
          <p:cNvSpPr/>
          <p:nvPr/>
        </p:nvSpPr>
        <p:spPr>
          <a:xfrm>
            <a:off x="8104803" y="1749501"/>
            <a:ext cx="2228849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INS</a:t>
            </a:r>
          </a:p>
          <a:p>
            <a:r>
              <a:rPr lang="fr-FR" sz="2000" dirty="0">
                <a:latin typeface="Consolas" pitchFamily="49" charset="0"/>
              </a:rPr>
              <a:t>101    0   46 </a:t>
            </a:r>
          </a:p>
          <a:p>
            <a:r>
              <a:rPr lang="fr-FR" sz="2000" dirty="0">
                <a:latin typeface="Consolas" pitchFamily="49" charset="0"/>
              </a:rPr>
              <a:t>104   66   50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4D7FC560-E972-A06B-F3D7-1EA75AC115A5}"/>
              </a:ext>
            </a:extLst>
          </p:cNvPr>
          <p:cNvSpPr/>
          <p:nvPr/>
        </p:nvSpPr>
        <p:spPr>
          <a:xfrm>
            <a:off x="8114327" y="1434831"/>
            <a:ext cx="113347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6904E-529E-F88C-A588-FCCD6E910AC7}"/>
              </a:ext>
            </a:extLst>
          </p:cNvPr>
          <p:cNvSpPr/>
          <p:nvPr/>
        </p:nvSpPr>
        <p:spPr>
          <a:xfrm>
            <a:off x="1019526" y="4510284"/>
            <a:ext cx="578249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(df.loc[:, </a:t>
            </a:r>
            <a:r>
              <a:rPr lang="en-US" sz="2000" dirty="0" err="1">
                <a:latin typeface="Consolas" pitchFamily="49" charset="0"/>
              </a:rPr>
              <a:t>df.columns</a:t>
            </a:r>
            <a:r>
              <a:rPr lang="en-US" sz="2000" dirty="0">
                <a:latin typeface="Consolas" pitchFamily="49" charset="0"/>
              </a:rPr>
              <a:t> != 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Algo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 ])</a:t>
            </a:r>
            <a:endParaRPr lang="en-US" sz="2000" dirty="0">
              <a:solidFill>
                <a:schemeClr val="accent4"/>
              </a:solidFill>
              <a:latin typeface="Consolas" pitchFamily="49" charset="0"/>
            </a:endParaRP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CC6ED040-3706-592E-AA71-72A1515D9009}"/>
              </a:ext>
            </a:extLst>
          </p:cNvPr>
          <p:cNvSpPr/>
          <p:nvPr/>
        </p:nvSpPr>
        <p:spPr>
          <a:xfrm>
            <a:off x="519533" y="418110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dfGrabExcept.py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6D72B-E93F-5A45-E6B1-E896560BECB4}"/>
              </a:ext>
            </a:extLst>
          </p:cNvPr>
          <p:cNvSpPr/>
          <p:nvPr/>
        </p:nvSpPr>
        <p:spPr>
          <a:xfrm>
            <a:off x="7306133" y="4495770"/>
            <a:ext cx="2873565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    PDS  SE  INS</a:t>
            </a:r>
          </a:p>
          <a:p>
            <a:r>
              <a:rPr lang="fr-FR" sz="2000" dirty="0">
                <a:latin typeface="Consolas" pitchFamily="49" charset="0"/>
              </a:rPr>
              <a:t>101    0  93   46</a:t>
            </a:r>
          </a:p>
          <a:p>
            <a:pPr marL="457200" indent="-457200">
              <a:buAutoNum type="arabicPlain" startAt="102"/>
            </a:pPr>
            <a:r>
              <a:rPr lang="fr-FR" sz="2000" dirty="0">
                <a:latin typeface="Consolas" pitchFamily="49" charset="0"/>
              </a:rPr>
              <a:t>   85  31   12</a:t>
            </a:r>
          </a:p>
          <a:p>
            <a:pPr marL="457200" indent="-457200"/>
            <a:r>
              <a:rPr lang="fr-FR" sz="2000" dirty="0">
                <a:latin typeface="Consolas" pitchFamily="49" charset="0"/>
              </a:rPr>
              <a:t>103   35   6   89</a:t>
            </a:r>
          </a:p>
          <a:p>
            <a:r>
              <a:rPr lang="fr-FR" sz="2000" dirty="0">
                <a:latin typeface="Consolas" pitchFamily="49" charset="0"/>
              </a:rPr>
              <a:t>104   66  70   50</a:t>
            </a:r>
          </a:p>
          <a:p>
            <a:r>
              <a:rPr lang="fr-FR" sz="2000" dirty="0">
                <a:latin typeface="Consolas" pitchFamily="49" charset="0"/>
              </a:rPr>
              <a:t>105   65  87   </a:t>
            </a:r>
            <a:r>
              <a:rPr lang="fr-FR" sz="2000" dirty="0" err="1">
                <a:latin typeface="Consolas" pitchFamily="49" charset="0"/>
              </a:rPr>
              <a:t>87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974A5DF6-731A-183C-D269-17EA57A06189}"/>
              </a:ext>
            </a:extLst>
          </p:cNvPr>
          <p:cNvSpPr/>
          <p:nvPr/>
        </p:nvSpPr>
        <p:spPr>
          <a:xfrm>
            <a:off x="7306134" y="4181100"/>
            <a:ext cx="106242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7DFFE-B5D0-13FC-4419-4A6937D05D47}"/>
              </a:ext>
            </a:extLst>
          </p:cNvPr>
          <p:cNvSpPr/>
          <p:nvPr/>
        </p:nvSpPr>
        <p:spPr>
          <a:xfrm>
            <a:off x="519533" y="4510284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01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  <p:bldP spid="11" grpId="0" build="p" animBg="1"/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FED60-5230-5D26-EB17-674383C8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4D2F-C0E8-1A43-C324-D03D9C88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Reading and Writing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91D8A-1077-E0EA-5DBF-2A247C0BF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</p:txBody>
      </p:sp>
    </p:spTree>
    <p:extLst>
      <p:ext uri="{BB962C8B-B14F-4D97-AF65-F5344CB8AC3E}">
        <p14:creationId xmlns:p14="http://schemas.microsoft.com/office/powerpoint/2010/main" val="2160313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1006-7977-0398-4AC6-F120A1657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22BC-23BD-0C89-15BB-537EBCF2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Read CSV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6B19-0F06-D749-34BC-069A2F5B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read_csv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is used to read </a:t>
            </a:r>
            <a:r>
              <a:rPr lang="en-US" dirty="0">
                <a:solidFill>
                  <a:srgbClr val="C00000"/>
                </a:solidFill>
              </a:rPr>
              <a:t>Comma Separated Values </a:t>
            </a:r>
            <a:r>
              <a:rPr lang="en-US" dirty="0"/>
              <a:t>(CSV) file into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some of important </a:t>
            </a:r>
            <a:r>
              <a:rPr lang="en-US" b="1" dirty="0"/>
              <a:t>Parameters :</a:t>
            </a:r>
          </a:p>
          <a:p>
            <a:pPr lvl="1"/>
            <a:r>
              <a:rPr lang="en-US" sz="2200" b="1" dirty="0" err="1"/>
              <a:t>filePath</a:t>
            </a:r>
            <a:r>
              <a:rPr lang="en-US" sz="2200" b="1" dirty="0"/>
              <a:t> :</a:t>
            </a:r>
            <a:r>
              <a:rPr lang="en-US" sz="2200" dirty="0"/>
              <a:t> str, path object, or file-like object</a:t>
            </a:r>
          </a:p>
          <a:p>
            <a:pPr lvl="1"/>
            <a:r>
              <a:rPr lang="en-US" sz="2200" b="1" dirty="0" err="1"/>
              <a:t>sep</a:t>
            </a:r>
            <a:r>
              <a:rPr lang="en-US" sz="2200" b="1" dirty="0"/>
              <a:t> : </a:t>
            </a:r>
            <a:r>
              <a:rPr lang="en-US" sz="2200" dirty="0"/>
              <a:t>separator (Default is comma)</a:t>
            </a:r>
          </a:p>
          <a:p>
            <a:pPr lvl="1"/>
            <a:r>
              <a:rPr lang="en-IN" sz="2200" b="1" dirty="0"/>
              <a:t>header: </a:t>
            </a:r>
            <a:r>
              <a:rPr lang="en-US" sz="2200" dirty="0"/>
              <a:t>Row number(s) to use as the column names.</a:t>
            </a:r>
            <a:endParaRPr lang="en-US" sz="2200" b="1" dirty="0"/>
          </a:p>
          <a:p>
            <a:pPr lvl="1"/>
            <a:r>
              <a:rPr lang="en-US" sz="2200" b="1" dirty="0" err="1"/>
              <a:t>index_col</a:t>
            </a:r>
            <a:r>
              <a:rPr lang="en-US" sz="2200" b="1" dirty="0"/>
              <a:t> :</a:t>
            </a:r>
            <a:r>
              <a:rPr lang="en-US" sz="2200" dirty="0"/>
              <a:t> index column(s) of the data frame.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F4CA5-214E-FCFA-0531-0F5217463F5A}"/>
              </a:ext>
            </a:extLst>
          </p:cNvPr>
          <p:cNvSpPr/>
          <p:nvPr/>
        </p:nvSpPr>
        <p:spPr>
          <a:xfrm>
            <a:off x="1137972" y="3738789"/>
            <a:ext cx="7651465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dfINS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Marks.csv'</a:t>
            </a:r>
            <a:r>
              <a:rPr lang="en-US" sz="2000" dirty="0" err="1">
                <a:latin typeface="Consolas" pitchFamily="49" charset="0"/>
              </a:rPr>
              <a:t>,index_col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=0</a:t>
            </a:r>
            <a:r>
              <a:rPr lang="en-US" sz="2000" dirty="0">
                <a:latin typeface="Consolas" pitchFamily="49" charset="0"/>
              </a:rPr>
              <a:t>,header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=0</a:t>
            </a:r>
            <a:r>
              <a:rPr lang="en-US" sz="2000" dirty="0">
                <a:latin typeface="Consolas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itchFamily="49" charset="0"/>
              </a:rPr>
              <a:t>dfINS</a:t>
            </a:r>
            <a:r>
              <a:rPr lang="en-US" sz="2000" dirty="0">
                <a:latin typeface="Consolas" pitchFamily="49" charset="0"/>
              </a:rPr>
              <a:t>)</a:t>
            </a:r>
            <a:endParaRPr lang="en-US" sz="2000" dirty="0">
              <a:solidFill>
                <a:srgbClr val="303F9F"/>
              </a:solidFill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7B3DD-A6F3-BC73-E6BE-B7A9FB96FEEE}"/>
              </a:ext>
            </a:extLst>
          </p:cNvPr>
          <p:cNvSpPr/>
          <p:nvPr/>
        </p:nvSpPr>
        <p:spPr>
          <a:xfrm>
            <a:off x="637982" y="3738789"/>
            <a:ext cx="506804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570A2FFA-EA55-924A-17F1-18DA89C36EA6}"/>
              </a:ext>
            </a:extLst>
          </p:cNvPr>
          <p:cNvSpPr/>
          <p:nvPr/>
        </p:nvSpPr>
        <p:spPr>
          <a:xfrm>
            <a:off x="637980" y="3409605"/>
            <a:ext cx="180299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readCSV.py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9C9D3-94CD-EB8A-277A-1BF880E49B55}"/>
              </a:ext>
            </a:extLst>
          </p:cNvPr>
          <p:cNvSpPr/>
          <p:nvPr/>
        </p:nvSpPr>
        <p:spPr>
          <a:xfrm>
            <a:off x="9168078" y="3724275"/>
            <a:ext cx="2524125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      PDS  </a:t>
            </a:r>
            <a:r>
              <a:rPr lang="en-US" sz="2000" dirty="0" err="1"/>
              <a:t>Algo</a:t>
            </a:r>
            <a:r>
              <a:rPr lang="en-US" sz="2000" dirty="0"/>
              <a:t>  SE   INS</a:t>
            </a:r>
          </a:p>
          <a:p>
            <a:r>
              <a:rPr lang="en-US" sz="2000" dirty="0"/>
              <a:t>101   50    55  60  55.0</a:t>
            </a:r>
          </a:p>
          <a:p>
            <a:r>
              <a:rPr lang="en-US" sz="2000" dirty="0"/>
              <a:t>102   70    80  61  66.0</a:t>
            </a:r>
          </a:p>
          <a:p>
            <a:r>
              <a:rPr lang="en-US" sz="2000" dirty="0"/>
              <a:t>103   55    89  70  77.0</a:t>
            </a:r>
          </a:p>
          <a:p>
            <a:r>
              <a:rPr lang="en-US" sz="2000" dirty="0"/>
              <a:t>104   58    96  85  88.0</a:t>
            </a:r>
          </a:p>
          <a:p>
            <a:r>
              <a:rPr lang="en-US" sz="2000" dirty="0"/>
              <a:t>201   77    96  63  66.0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23123FD4-3077-8C72-7B85-ABBE95D3BDEB}"/>
              </a:ext>
            </a:extLst>
          </p:cNvPr>
          <p:cNvSpPr/>
          <p:nvPr/>
        </p:nvSpPr>
        <p:spPr>
          <a:xfrm>
            <a:off x="9168078" y="3409605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7" grpId="0" build="p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FF01-32AB-83FD-5667-9552DA59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255-9319-51BB-40D9-3DDEB8AA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Read Excel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447D-9C55-EE3B-F0E9-8C2804DA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Read an Excel file into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Supports </a:t>
            </a:r>
            <a:r>
              <a:rPr lang="en-US" dirty="0" err="1">
                <a:solidFill>
                  <a:srgbClr val="C00000"/>
                </a:solidFill>
              </a:rPr>
              <a:t>xls</a:t>
            </a:r>
            <a:r>
              <a:rPr lang="en-US" dirty="0"/>
              <a:t>, </a:t>
            </a:r>
            <a:r>
              <a:rPr lang="en-US" dirty="0">
                <a:solidFill>
                  <a:srgbClr val="C00000"/>
                </a:solidFill>
              </a:rPr>
              <a:t>xlsx</a:t>
            </a:r>
            <a:r>
              <a:rPr lang="en-US" dirty="0"/>
              <a:t>, </a:t>
            </a:r>
            <a:r>
              <a:rPr lang="en-US" dirty="0" err="1">
                <a:solidFill>
                  <a:srgbClr val="C00000"/>
                </a:solidFill>
              </a:rPr>
              <a:t>xlsm</a:t>
            </a:r>
            <a:r>
              <a:rPr lang="en-US" dirty="0"/>
              <a:t>, </a:t>
            </a:r>
            <a:r>
              <a:rPr lang="en-US" dirty="0" err="1">
                <a:solidFill>
                  <a:srgbClr val="C00000"/>
                </a:solidFill>
              </a:rPr>
              <a:t>xlsb</a:t>
            </a:r>
            <a:r>
              <a:rPr lang="en-US" dirty="0"/>
              <a:t>, </a:t>
            </a:r>
            <a:r>
              <a:rPr lang="en-US" dirty="0" err="1">
                <a:solidFill>
                  <a:srgbClr val="C00000"/>
                </a:solidFill>
              </a:rPr>
              <a:t>odf</a:t>
            </a:r>
            <a:r>
              <a:rPr lang="en-US" dirty="0"/>
              <a:t>, </a:t>
            </a:r>
            <a:r>
              <a:rPr lang="en-US" dirty="0" err="1">
                <a:solidFill>
                  <a:srgbClr val="C00000"/>
                </a:solidFill>
              </a:rPr>
              <a:t>ods</a:t>
            </a:r>
            <a:r>
              <a:rPr lang="en-US" dirty="0"/>
              <a:t> and </a:t>
            </a:r>
            <a:r>
              <a:rPr lang="en-US" dirty="0" err="1">
                <a:solidFill>
                  <a:srgbClr val="C00000"/>
                </a:solidFill>
              </a:rPr>
              <a:t>odt</a:t>
            </a:r>
            <a:r>
              <a:rPr lang="en-US" dirty="0"/>
              <a:t> file extensions read from a local filesystem or URL. </a:t>
            </a:r>
          </a:p>
          <a:p>
            <a:r>
              <a:rPr lang="en-US" dirty="0"/>
              <a:t>Supports an option to read a single sheet or a list of sheets.</a:t>
            </a:r>
          </a:p>
          <a:p>
            <a:r>
              <a:rPr lang="en-US" dirty="0"/>
              <a:t>Some of important </a:t>
            </a:r>
            <a:r>
              <a:rPr lang="en-US" b="1" dirty="0"/>
              <a:t>Parameters :</a:t>
            </a:r>
          </a:p>
          <a:p>
            <a:pPr lvl="1"/>
            <a:r>
              <a:rPr lang="en-US" sz="2200" b="1" dirty="0" err="1"/>
              <a:t>excelFile</a:t>
            </a:r>
            <a:r>
              <a:rPr lang="en-US" sz="2200" b="1" dirty="0"/>
              <a:t> :</a:t>
            </a:r>
            <a:r>
              <a:rPr lang="en-US" sz="2200" dirty="0"/>
              <a:t> str, bytes, </a:t>
            </a:r>
            <a:r>
              <a:rPr lang="en-US" sz="2200" dirty="0" err="1"/>
              <a:t>ExcelFile</a:t>
            </a:r>
            <a:r>
              <a:rPr lang="en-US" sz="2200" dirty="0"/>
              <a:t>, </a:t>
            </a:r>
            <a:r>
              <a:rPr lang="en-US" sz="2200" dirty="0" err="1"/>
              <a:t>xlrd.Book</a:t>
            </a:r>
            <a:r>
              <a:rPr lang="en-US" sz="2200" dirty="0"/>
              <a:t>, path object, or file-like object</a:t>
            </a:r>
          </a:p>
          <a:p>
            <a:pPr lvl="1"/>
            <a:r>
              <a:rPr lang="en-US" sz="2200" b="1" dirty="0" err="1"/>
              <a:t>sheet_name</a:t>
            </a:r>
            <a:r>
              <a:rPr lang="en-US" sz="2200" b="1" dirty="0"/>
              <a:t> : </a:t>
            </a:r>
            <a:r>
              <a:rPr lang="en-US" sz="2200" dirty="0"/>
              <a:t>sheet no in integer or the name of the sheet, can have list of sheets.</a:t>
            </a:r>
          </a:p>
          <a:p>
            <a:pPr lvl="1"/>
            <a:r>
              <a:rPr lang="en-US" sz="2200" b="1" dirty="0" err="1"/>
              <a:t>index_col</a:t>
            </a:r>
            <a:r>
              <a:rPr lang="en-US" sz="2200" b="1" dirty="0"/>
              <a:t> :</a:t>
            </a:r>
            <a:r>
              <a:rPr lang="en-US" sz="2200" dirty="0"/>
              <a:t> index column of the data frame.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5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74858-96B4-4174-5FF5-DB65A7381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2AD2-A4A6-B0A6-C94D-AD67E84C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Selection and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5520-254C-A64F-3B43-DF6367B8D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</p:txBody>
      </p:sp>
    </p:spTree>
    <p:extLst>
      <p:ext uri="{BB962C8B-B14F-4D97-AF65-F5344CB8AC3E}">
        <p14:creationId xmlns:p14="http://schemas.microsoft.com/office/powerpoint/2010/main" val="2420294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B9A1C-441C-F094-0906-5CE56D16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74AC-B1D5-052F-EE0E-5927A349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Conditional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3DEB-8DEC-D531-CD5E-15068EC2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Similar to NumPy we can do conditional selection in pandas.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Note : we have used </a:t>
            </a:r>
            <a:r>
              <a:rPr lang="en-IN" dirty="0" err="1"/>
              <a:t>np.random.seed</a:t>
            </a:r>
            <a:r>
              <a:rPr lang="en-IN" dirty="0"/>
              <a:t>() method and set seed to be 121, so that when you generate random number it matches with the random number I have generated.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2084C-9A6D-D455-3008-D88228FB02F8}"/>
              </a:ext>
            </a:extLst>
          </p:cNvPr>
          <p:cNvSpPr/>
          <p:nvPr/>
        </p:nvSpPr>
        <p:spPr>
          <a:xfrm>
            <a:off x="1008169" y="1827275"/>
            <a:ext cx="603539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numpy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np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pandas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pd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np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random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seed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121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np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random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randint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100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20</a:t>
            </a:r>
            <a:r>
              <a:rPr lang="en-US" sz="2000" dirty="0"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reshape(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5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4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DataFrame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randArr</a:t>
            </a:r>
            <a:r>
              <a:rPr lang="en-US" sz="2000" dirty="0">
                <a:latin typeface="Consolas" pitchFamily="49" charset="0"/>
              </a:rPr>
              <a:t>,[101,102,103,104,105],[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PDS'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'Algo'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'SE'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'INS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&gt;50)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DD499-82A9-9353-0295-14C50B8E739B}"/>
              </a:ext>
            </a:extLst>
          </p:cNvPr>
          <p:cNvSpPr/>
          <p:nvPr/>
        </p:nvSpPr>
        <p:spPr>
          <a:xfrm>
            <a:off x="508177" y="1827275"/>
            <a:ext cx="499993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D94AFE51-2358-81C5-459D-5B13ADA29B4B}"/>
              </a:ext>
            </a:extLst>
          </p:cNvPr>
          <p:cNvSpPr/>
          <p:nvPr/>
        </p:nvSpPr>
        <p:spPr>
          <a:xfrm>
            <a:off x="508177" y="149809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054B1-D1AB-1205-30D9-E3501781CF8B}"/>
              </a:ext>
            </a:extLst>
          </p:cNvPr>
          <p:cNvSpPr/>
          <p:nvPr/>
        </p:nvSpPr>
        <p:spPr>
          <a:xfrm>
            <a:off x="7246192" y="1648169"/>
            <a:ext cx="4752975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       PDS   Algo     SE   INS</a:t>
            </a:r>
          </a:p>
          <a:p>
            <a:r>
              <a:rPr lang="da-DK" sz="2000" dirty="0">
                <a:latin typeface="Consolas" pitchFamily="49" charset="0"/>
              </a:rPr>
              <a:t>101     66     85      8    95</a:t>
            </a:r>
          </a:p>
          <a:p>
            <a:r>
              <a:rPr lang="da-DK" sz="2000" dirty="0">
                <a:latin typeface="Consolas" pitchFamily="49" charset="0"/>
              </a:rPr>
              <a:t>102     65     52     83    96</a:t>
            </a:r>
          </a:p>
          <a:p>
            <a:r>
              <a:rPr lang="da-DK" sz="2000" dirty="0">
                <a:latin typeface="Consolas" pitchFamily="49" charset="0"/>
              </a:rPr>
              <a:t>103     46     34     52    60</a:t>
            </a:r>
          </a:p>
          <a:p>
            <a:r>
              <a:rPr lang="da-DK" sz="2000" dirty="0">
                <a:latin typeface="Consolas" pitchFamily="49" charset="0"/>
              </a:rPr>
              <a:t>104     54      3     94    52</a:t>
            </a:r>
          </a:p>
          <a:p>
            <a:r>
              <a:rPr lang="da-DK" sz="2000" dirty="0">
                <a:latin typeface="Consolas" pitchFamily="49" charset="0"/>
              </a:rPr>
              <a:t>105     57     75     88    39</a:t>
            </a:r>
            <a:endParaRPr lang="en-IN" sz="2000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       PDS   </a:t>
            </a:r>
            <a:r>
              <a:rPr lang="en-US" sz="2000" dirty="0" err="1">
                <a:latin typeface="Consolas" pitchFamily="49" charset="0"/>
              </a:rPr>
              <a:t>Algo</a:t>
            </a:r>
            <a:r>
              <a:rPr lang="en-US" sz="2000" dirty="0">
                <a:latin typeface="Consolas" pitchFamily="49" charset="0"/>
              </a:rPr>
              <a:t>     SE    INS</a:t>
            </a:r>
          </a:p>
          <a:p>
            <a:r>
              <a:rPr lang="en-US" sz="2000" dirty="0">
                <a:latin typeface="Consolas" pitchFamily="49" charset="0"/>
              </a:rPr>
              <a:t>101   True   </a:t>
            </a:r>
            <a:r>
              <a:rPr lang="en-US" sz="2000" dirty="0" err="1"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  False   True</a:t>
            </a:r>
          </a:p>
          <a:p>
            <a:r>
              <a:rPr lang="en-US" sz="2000" dirty="0">
                <a:latin typeface="Consolas" pitchFamily="49" charset="0"/>
              </a:rPr>
              <a:t>102   True   </a:t>
            </a:r>
            <a:r>
              <a:rPr lang="en-US" sz="2000" dirty="0" err="1"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   </a:t>
            </a:r>
            <a:r>
              <a:rPr lang="en-US" sz="2000" dirty="0" err="1"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   </a:t>
            </a:r>
            <a:r>
              <a:rPr lang="en-US" sz="2000" dirty="0" err="1">
                <a:latin typeface="Consolas" pitchFamily="49" charset="0"/>
              </a:rPr>
              <a:t>True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103  False  </a:t>
            </a:r>
            <a:r>
              <a:rPr lang="en-US" sz="2000" dirty="0" err="1">
                <a:latin typeface="Consolas" pitchFamily="49" charset="0"/>
              </a:rPr>
              <a:t>False</a:t>
            </a:r>
            <a:r>
              <a:rPr lang="en-US" sz="2000" dirty="0">
                <a:latin typeface="Consolas" pitchFamily="49" charset="0"/>
              </a:rPr>
              <a:t>   True   </a:t>
            </a:r>
            <a:r>
              <a:rPr lang="en-US" sz="2000" dirty="0" err="1">
                <a:latin typeface="Consolas" pitchFamily="49" charset="0"/>
              </a:rPr>
              <a:t>True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104   True  False   True   </a:t>
            </a:r>
            <a:r>
              <a:rPr lang="en-US" sz="2000" dirty="0" err="1">
                <a:latin typeface="Consolas" pitchFamily="49" charset="0"/>
              </a:rPr>
              <a:t>True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105   True   </a:t>
            </a:r>
            <a:r>
              <a:rPr lang="en-US" sz="2000" dirty="0" err="1"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   </a:t>
            </a:r>
            <a:r>
              <a:rPr lang="en-US" sz="2000" dirty="0" err="1"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  False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5C630C4D-A41F-333F-4594-81E68EE78FCC}"/>
              </a:ext>
            </a:extLst>
          </p:cNvPr>
          <p:cNvSpPr/>
          <p:nvPr/>
        </p:nvSpPr>
        <p:spPr>
          <a:xfrm>
            <a:off x="7265242" y="1333499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397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1F67-812B-8767-5732-C227B0B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C31F-642D-352E-114E-121FD516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Conditional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77E99-A536-D55F-3A36-688F8676B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We can then use this 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DataFrame</a:t>
            </a:r>
            <a:r>
              <a:rPr lang="en-IN" dirty="0"/>
              <a:t> to get associated values.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 : It will set </a:t>
            </a:r>
            <a:r>
              <a:rPr lang="en-IN" dirty="0" err="1"/>
              <a:t>NaN</a:t>
            </a:r>
            <a:r>
              <a:rPr lang="en-IN" dirty="0"/>
              <a:t> (Not a Number) in case of False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can apply condition on specific column.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728132-EBE2-D800-CA23-5F440D14696F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62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can then use this 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DataFrame</a:t>
            </a:r>
            <a:r>
              <a:rPr lang="en-IN" dirty="0"/>
              <a:t> to get associated values.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 : It will set </a:t>
            </a:r>
            <a:r>
              <a:rPr lang="en-IN" dirty="0" err="1"/>
              <a:t>NaN</a:t>
            </a:r>
            <a:r>
              <a:rPr lang="en-IN" dirty="0"/>
              <a:t> (Not a Number) in case of False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can apply condition on specific column.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91FFC-D68C-9455-D34B-FD488A607A5E}"/>
              </a:ext>
            </a:extLst>
          </p:cNvPr>
          <p:cNvSpPr/>
          <p:nvPr/>
        </p:nvSpPr>
        <p:spPr>
          <a:xfrm>
            <a:off x="1027219" y="1727195"/>
            <a:ext cx="60353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dfBool</a:t>
            </a:r>
            <a:r>
              <a:rPr lang="en-US" sz="2000" dirty="0">
                <a:latin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&gt; 50</a:t>
            </a:r>
          </a:p>
          <a:p>
            <a:r>
              <a:rPr lang="en-IN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IN" sz="2000" dirty="0">
                <a:latin typeface="Consolas" pitchFamily="49" charset="0"/>
              </a:rPr>
              <a:t>(</a:t>
            </a:r>
            <a:r>
              <a:rPr lang="en-IN" sz="2000" dirty="0" err="1">
                <a:latin typeface="Consolas" pitchFamily="49" charset="0"/>
              </a:rPr>
              <a:t>df</a:t>
            </a:r>
            <a:r>
              <a:rPr lang="en-IN" sz="2000" dirty="0">
                <a:latin typeface="Consolas" pitchFamily="49" charset="0"/>
              </a:rPr>
              <a:t>[</a:t>
            </a:r>
            <a:r>
              <a:rPr lang="en-IN" sz="2000" dirty="0" err="1">
                <a:latin typeface="Consolas" pitchFamily="49" charset="0"/>
              </a:rPr>
              <a:t>dfBool</a:t>
            </a:r>
            <a:r>
              <a:rPr lang="en-IN" sz="2000" dirty="0">
                <a:latin typeface="Consolas" pitchFamily="49" charset="0"/>
              </a:rPr>
              <a:t>])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2B212-3B16-69B4-E4A7-C561E58502C2}"/>
              </a:ext>
            </a:extLst>
          </p:cNvPr>
          <p:cNvSpPr/>
          <p:nvPr/>
        </p:nvSpPr>
        <p:spPr>
          <a:xfrm>
            <a:off x="527227" y="1727195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FD077D9-4EEA-7957-9CEB-043FAFA34E9E}"/>
              </a:ext>
            </a:extLst>
          </p:cNvPr>
          <p:cNvSpPr/>
          <p:nvPr/>
        </p:nvSpPr>
        <p:spPr>
          <a:xfrm>
            <a:off x="527227" y="139801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988AF-7230-2D5E-E179-CAA7244E798E}"/>
              </a:ext>
            </a:extLst>
          </p:cNvPr>
          <p:cNvSpPr/>
          <p:nvPr/>
        </p:nvSpPr>
        <p:spPr>
          <a:xfrm>
            <a:off x="7439025" y="1648169"/>
            <a:ext cx="4543425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       PDS   Algo     SE   INS</a:t>
            </a:r>
          </a:p>
          <a:p>
            <a:r>
              <a:rPr lang="da-DK" sz="2000" dirty="0">
                <a:latin typeface="Consolas" pitchFamily="49" charset="0"/>
              </a:rPr>
              <a:t>101     66     85    NaN    95</a:t>
            </a:r>
          </a:p>
          <a:p>
            <a:r>
              <a:rPr lang="da-DK" sz="2000" dirty="0">
                <a:latin typeface="Consolas" pitchFamily="49" charset="0"/>
              </a:rPr>
              <a:t>102     65     52     83    96</a:t>
            </a:r>
          </a:p>
          <a:p>
            <a:r>
              <a:rPr lang="da-DK" sz="2000" dirty="0">
                <a:latin typeface="Consolas" pitchFamily="49" charset="0"/>
              </a:rPr>
              <a:t>103    NaN    NaN     52    60</a:t>
            </a:r>
          </a:p>
          <a:p>
            <a:r>
              <a:rPr lang="da-DK" sz="2000" dirty="0">
                <a:latin typeface="Consolas" pitchFamily="49" charset="0"/>
              </a:rPr>
              <a:t>104     54    NaN     94    52</a:t>
            </a:r>
          </a:p>
          <a:p>
            <a:r>
              <a:rPr lang="da-DK" sz="2000" dirty="0">
                <a:latin typeface="Consolas" pitchFamily="49" charset="0"/>
              </a:rPr>
              <a:t>105     57     75     88   NaN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91E24802-152F-4A47-55D0-399AA2B90517}"/>
              </a:ext>
            </a:extLst>
          </p:cNvPr>
          <p:cNvSpPr/>
          <p:nvPr/>
        </p:nvSpPr>
        <p:spPr>
          <a:xfrm>
            <a:off x="7458075" y="1333499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2DE9B4-88F8-FA20-92A5-BF0A4CF7D527}"/>
              </a:ext>
            </a:extLst>
          </p:cNvPr>
          <p:cNvSpPr/>
          <p:nvPr/>
        </p:nvSpPr>
        <p:spPr>
          <a:xfrm>
            <a:off x="1027219" y="4927436"/>
            <a:ext cx="395532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dfBool</a:t>
            </a:r>
            <a:r>
              <a:rPr lang="en-US" sz="2000" dirty="0">
                <a:latin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</a:t>
            </a:r>
            <a:r>
              <a:rPr lang="en-US" sz="2000" dirty="0">
                <a:latin typeface="Consolas" pitchFamily="49" charset="0"/>
              </a:rPr>
              <a:t>] &gt; 50</a:t>
            </a:r>
          </a:p>
          <a:p>
            <a:r>
              <a:rPr lang="en-IN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IN" sz="2000" dirty="0">
                <a:latin typeface="Consolas" pitchFamily="49" charset="0"/>
              </a:rPr>
              <a:t>(</a:t>
            </a:r>
            <a:r>
              <a:rPr lang="en-IN" sz="2000" dirty="0" err="1">
                <a:latin typeface="Consolas" pitchFamily="49" charset="0"/>
              </a:rPr>
              <a:t>df</a:t>
            </a:r>
            <a:r>
              <a:rPr lang="en-IN" sz="2000" dirty="0">
                <a:latin typeface="Consolas" pitchFamily="49" charset="0"/>
              </a:rPr>
              <a:t>[</a:t>
            </a:r>
            <a:r>
              <a:rPr lang="en-IN" sz="2000" dirty="0" err="1">
                <a:latin typeface="Consolas" pitchFamily="49" charset="0"/>
              </a:rPr>
              <a:t>dfBool</a:t>
            </a:r>
            <a:r>
              <a:rPr lang="en-IN" sz="2000" dirty="0">
                <a:latin typeface="Consolas" pitchFamily="49" charset="0"/>
              </a:rPr>
              <a:t>])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255BB8-17D1-4B45-F8B3-670AC79948AC}"/>
              </a:ext>
            </a:extLst>
          </p:cNvPr>
          <p:cNvSpPr/>
          <p:nvPr/>
        </p:nvSpPr>
        <p:spPr>
          <a:xfrm>
            <a:off x="527227" y="4927436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5A8F06C4-0F4D-2422-3B84-615A09106993}"/>
              </a:ext>
            </a:extLst>
          </p:cNvPr>
          <p:cNvSpPr/>
          <p:nvPr/>
        </p:nvSpPr>
        <p:spPr>
          <a:xfrm>
            <a:off x="527227" y="459825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E26F12-898A-12D8-059D-58A50F4CDFD7}"/>
              </a:ext>
            </a:extLst>
          </p:cNvPr>
          <p:cNvSpPr/>
          <p:nvPr/>
        </p:nvSpPr>
        <p:spPr>
          <a:xfrm>
            <a:off x="5459971" y="4912922"/>
            <a:ext cx="4543425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da-DK" sz="2000" dirty="0">
                <a:latin typeface="Consolas" pitchFamily="49" charset="0"/>
              </a:rPr>
              <a:t>       PDS   Algo     SE   INS</a:t>
            </a:r>
          </a:p>
          <a:p>
            <a:r>
              <a:rPr lang="da-DK" sz="2000" dirty="0">
                <a:latin typeface="Consolas" pitchFamily="49" charset="0"/>
              </a:rPr>
              <a:t>101     66     85      8    95</a:t>
            </a:r>
          </a:p>
          <a:p>
            <a:r>
              <a:rPr lang="da-DK" sz="2000" dirty="0">
                <a:latin typeface="Consolas" pitchFamily="49" charset="0"/>
              </a:rPr>
              <a:t>102     65     52     83    96</a:t>
            </a:r>
          </a:p>
          <a:p>
            <a:r>
              <a:rPr lang="da-DK" sz="2000" dirty="0">
                <a:latin typeface="Consolas" pitchFamily="49" charset="0"/>
              </a:rPr>
              <a:t>104     54      3     94    52</a:t>
            </a:r>
          </a:p>
          <a:p>
            <a:r>
              <a:rPr lang="da-DK" sz="2000" dirty="0">
                <a:latin typeface="Consolas" pitchFamily="49" charset="0"/>
              </a:rPr>
              <a:t>105     57     75     88    39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0F5AA288-1C8C-4E51-7700-2B99C672D04E}"/>
              </a:ext>
            </a:extLst>
          </p:cNvPr>
          <p:cNvSpPr/>
          <p:nvPr/>
        </p:nvSpPr>
        <p:spPr>
          <a:xfrm>
            <a:off x="5479021" y="4598252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8257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 build="p" animBg="1"/>
      <p:bldP spid="6" grpId="0" animBg="1"/>
      <p:bldP spid="7" grpId="0" animBg="1"/>
      <p:bldP spid="8" grpId="0" build="p" animBg="1"/>
      <p:bldP spid="9" grpId="0" animBg="1"/>
      <p:bldP spid="10" grpId="0" build="p" animBg="1"/>
      <p:bldP spid="11" grpId="0" animBg="1"/>
      <p:bldP spid="12" grpId="0" animBg="1"/>
      <p:bldP spid="13" grpId="0" build="p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74272-E145-9E0D-227A-7F2ACD4B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F204-AAC1-C5A0-5DF1-3BA1BFC0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Manipulation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C8384-1407-6AF9-6E2E-2E1F10696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</p:txBody>
      </p:sp>
    </p:spTree>
    <p:extLst>
      <p:ext uri="{BB962C8B-B14F-4D97-AF65-F5344CB8AC3E}">
        <p14:creationId xmlns:p14="http://schemas.microsoft.com/office/powerpoint/2010/main" val="2218607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98377-98FE-651B-04AD-13E26329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3CC7-D407-BB15-4A84-1307A47B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Setting/Resetting index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29F8-362F-5454-040A-1249E8E97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In our previous example we have seen our index does not have name, if we want to specify name to our index we can specify it using </a:t>
            </a:r>
            <a:r>
              <a:rPr lang="en-IN" dirty="0">
                <a:solidFill>
                  <a:srgbClr val="C00000"/>
                </a:solidFill>
              </a:rPr>
              <a:t>DataFrame.index.name </a:t>
            </a:r>
            <a:r>
              <a:rPr lang="en-IN" dirty="0"/>
              <a:t>property.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can use pandas built-in methods to set or reset the index</a:t>
            </a:r>
          </a:p>
          <a:p>
            <a:pPr lvl="1"/>
            <a:r>
              <a:rPr lang="en-IN" sz="2200" dirty="0" err="1"/>
              <a:t>pd.set_index</a:t>
            </a:r>
            <a:r>
              <a:rPr lang="en-IN" sz="2200" dirty="0"/>
              <a:t>(</a:t>
            </a:r>
            <a:r>
              <a:rPr lang="en-US" sz="2200" dirty="0">
                <a:solidFill>
                  <a:srgbClr val="BA2121"/>
                </a:solidFill>
              </a:rPr>
              <a:t>'</a:t>
            </a:r>
            <a:r>
              <a:rPr lang="en-US" sz="2200" dirty="0" err="1">
                <a:solidFill>
                  <a:srgbClr val="BA2121"/>
                </a:solidFill>
              </a:rPr>
              <a:t>NewColumn</a:t>
            </a:r>
            <a:r>
              <a:rPr lang="en-US" sz="2200" dirty="0">
                <a:solidFill>
                  <a:srgbClr val="BA2121"/>
                </a:solidFill>
              </a:rPr>
              <a:t>'</a:t>
            </a:r>
            <a:r>
              <a:rPr lang="en-US" sz="2200" dirty="0"/>
              <a:t>,</a:t>
            </a:r>
            <a:r>
              <a:rPr lang="en-US" sz="2200" dirty="0" err="1"/>
              <a:t>inplace</a:t>
            </a:r>
            <a:r>
              <a:rPr lang="en-US" sz="2200" dirty="0"/>
              <a:t>=True</a:t>
            </a:r>
            <a:r>
              <a:rPr lang="en-IN" sz="2200" dirty="0"/>
              <a:t>), will set new column as index,</a:t>
            </a:r>
          </a:p>
          <a:p>
            <a:pPr lvl="1"/>
            <a:r>
              <a:rPr lang="en-IN" sz="2200" dirty="0" err="1"/>
              <a:t>pd.reset_index</a:t>
            </a:r>
            <a:r>
              <a:rPr lang="en-IN" sz="2200" dirty="0"/>
              <a:t>(</a:t>
            </a:r>
            <a:r>
              <a:rPr lang="en-US" sz="2200" dirty="0"/>
              <a:t>), will reset index to zero based </a:t>
            </a:r>
            <a:r>
              <a:rPr lang="en-US" sz="2200" dirty="0" err="1"/>
              <a:t>numberic</a:t>
            </a:r>
            <a:r>
              <a:rPr lang="en-US" sz="2200" dirty="0"/>
              <a:t> index.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65063C-5832-0DA3-4967-860C3C49D5A4}"/>
              </a:ext>
            </a:extLst>
          </p:cNvPr>
          <p:cNvSpPr/>
          <p:nvPr/>
        </p:nvSpPr>
        <p:spPr>
          <a:xfrm>
            <a:off x="1051846" y="2271063"/>
            <a:ext cx="60353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dirty="0">
                <a:latin typeface="Consolas" pitchFamily="49" charset="0"/>
              </a:rPr>
              <a:t>df.index.name = 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RollNo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22061-3654-DF87-F592-7C3F501FD66C}"/>
              </a:ext>
            </a:extLst>
          </p:cNvPr>
          <p:cNvSpPr/>
          <p:nvPr/>
        </p:nvSpPr>
        <p:spPr>
          <a:xfrm>
            <a:off x="551854" y="2271063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C3FC56C9-5EF2-4976-91F2-8EF3A05F81D5}"/>
              </a:ext>
            </a:extLst>
          </p:cNvPr>
          <p:cNvSpPr/>
          <p:nvPr/>
        </p:nvSpPr>
        <p:spPr>
          <a:xfrm>
            <a:off x="551854" y="194187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43469-4F70-A793-C555-2E0E7953962D}"/>
              </a:ext>
            </a:extLst>
          </p:cNvPr>
          <p:cNvSpPr/>
          <p:nvPr/>
        </p:nvSpPr>
        <p:spPr>
          <a:xfrm>
            <a:off x="7560278" y="2256549"/>
            <a:ext cx="3640971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         	PDS  </a:t>
            </a:r>
            <a:r>
              <a:rPr lang="en-US" sz="2000" dirty="0" err="1"/>
              <a:t>Algo</a:t>
            </a:r>
            <a:r>
              <a:rPr lang="en-US" sz="2000" dirty="0"/>
              <a:t>  SE  INS</a:t>
            </a:r>
          </a:p>
          <a:p>
            <a:r>
              <a:rPr lang="en-US" sz="2000" dirty="0" err="1"/>
              <a:t>RollNo</a:t>
            </a:r>
            <a:r>
              <a:rPr lang="en-US" sz="2000" dirty="0"/>
              <a:t>                    </a:t>
            </a:r>
          </a:p>
          <a:p>
            <a:r>
              <a:rPr lang="en-US" sz="2000" dirty="0"/>
              <a:t>101   	   66    85   8   95</a:t>
            </a:r>
          </a:p>
          <a:p>
            <a:r>
              <a:rPr lang="en-US" sz="2000" dirty="0"/>
              <a:t>102   	   65    52  83   96</a:t>
            </a:r>
          </a:p>
          <a:p>
            <a:r>
              <a:rPr lang="en-US" sz="2000" dirty="0"/>
              <a:t>103    	   46    34  52   60</a:t>
            </a:r>
          </a:p>
          <a:p>
            <a:r>
              <a:rPr lang="en-US" sz="2000" dirty="0"/>
              <a:t>104      	   54     3  94   52</a:t>
            </a:r>
          </a:p>
          <a:p>
            <a:r>
              <a:rPr lang="en-US" sz="2000" dirty="0"/>
              <a:t>105     	   57    75  88   39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37501930-93E2-65F2-C621-3E7D3D70293C}"/>
              </a:ext>
            </a:extLst>
          </p:cNvPr>
          <p:cNvSpPr/>
          <p:nvPr/>
        </p:nvSpPr>
        <p:spPr>
          <a:xfrm>
            <a:off x="7579328" y="1941879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67C44366-5051-3FBE-93A8-BFA0C31C6A28}"/>
              </a:ext>
            </a:extLst>
          </p:cNvPr>
          <p:cNvSpPr/>
          <p:nvPr/>
        </p:nvSpPr>
        <p:spPr>
          <a:xfrm>
            <a:off x="4143181" y="3215563"/>
            <a:ext cx="2609850" cy="638175"/>
          </a:xfrm>
          <a:prstGeom prst="borderCallout1">
            <a:avLst>
              <a:gd name="adj1" fmla="val 50093"/>
              <a:gd name="adj2" fmla="val 99096"/>
              <a:gd name="adj3" fmla="val -78544"/>
              <a:gd name="adj4" fmla="val 130464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Note: We have name to our index now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1DE47-F7DC-E0B5-A9F8-F0D1ACEF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FC55-3E2A-8F20-DD19-439A09D5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Setting/Resetting index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FC57-5496-7CB2-7E9B-6185D199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 err="1"/>
              <a:t>set_index</a:t>
            </a:r>
            <a:r>
              <a:rPr lang="en-IN" dirty="0"/>
              <a:t>(</a:t>
            </a:r>
            <a:r>
              <a:rPr lang="en-IN" dirty="0" err="1"/>
              <a:t>new_index</a:t>
            </a:r>
            <a:r>
              <a:rPr lang="en-IN" dirty="0"/>
              <a:t>)</a:t>
            </a:r>
          </a:p>
          <a:p>
            <a:endParaRPr lang="en-IN" dirty="0"/>
          </a:p>
          <a:p>
            <a:endParaRPr lang="en-IN" dirty="0">
              <a:latin typeface="Consolas" pitchFamily="49" charset="0"/>
            </a:endParaRPr>
          </a:p>
          <a:p>
            <a:endParaRPr lang="en-IN" dirty="0">
              <a:latin typeface="Consolas" pitchFamily="49" charset="0"/>
            </a:endParaRPr>
          </a:p>
          <a:p>
            <a:endParaRPr lang="en-IN" dirty="0">
              <a:latin typeface="Consolas" pitchFamily="49" charset="0"/>
            </a:endParaRPr>
          </a:p>
          <a:p>
            <a:pPr>
              <a:buNone/>
            </a:pPr>
            <a:endParaRPr lang="en-IN" dirty="0">
              <a:latin typeface="Consolas" pitchFamily="49" charset="0"/>
            </a:endParaRPr>
          </a:p>
          <a:p>
            <a:r>
              <a:rPr lang="en-IN" dirty="0" err="1"/>
              <a:t>reset_index</a:t>
            </a:r>
            <a:r>
              <a:rPr lang="en-IN" dirty="0"/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05C8CC-585D-9DDF-7FBA-D7C5DFA7D543}"/>
              </a:ext>
            </a:extLst>
          </p:cNvPr>
          <p:cNvSpPr/>
          <p:nvPr/>
        </p:nvSpPr>
        <p:spPr>
          <a:xfrm>
            <a:off x="1008170" y="1791167"/>
            <a:ext cx="524334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dirty="0" err="1">
                <a:latin typeface="Consolas" pitchFamily="49" charset="0"/>
              </a:rPr>
              <a:t>df.set_index</a:t>
            </a:r>
            <a:r>
              <a:rPr lang="en-IN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'PDS'</a:t>
            </a:r>
            <a:r>
              <a:rPr lang="en-IN" sz="2000" dirty="0">
                <a:latin typeface="Consolas" pitchFamily="49" charset="0"/>
              </a:rPr>
              <a:t>) </a:t>
            </a:r>
            <a:r>
              <a:rPr lang="en-IN" sz="2000" dirty="0">
                <a:solidFill>
                  <a:schemeClr val="accent3"/>
                </a:solidFill>
                <a:latin typeface="Consolas" pitchFamily="49" charset="0"/>
              </a:rPr>
              <a:t>#</a:t>
            </a:r>
            <a:r>
              <a:rPr lang="en-IN" sz="2000" dirty="0" err="1">
                <a:solidFill>
                  <a:schemeClr val="accent3"/>
                </a:solidFill>
                <a:latin typeface="Consolas" pitchFamily="49" charset="0"/>
              </a:rPr>
              <a:t>inplace</a:t>
            </a:r>
            <a:r>
              <a:rPr lang="en-IN" sz="2000" dirty="0">
                <a:solidFill>
                  <a:schemeClr val="accent3"/>
                </a:solidFill>
                <a:latin typeface="Consolas" pitchFamily="49" charset="0"/>
              </a:rPr>
              <a:t>=True</a:t>
            </a:r>
            <a:endParaRPr lang="en-US" sz="2000" dirty="0">
              <a:solidFill>
                <a:schemeClr val="accent3"/>
              </a:solidFill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3B740-6D4B-EA0D-C17F-047DC11F0DE0}"/>
              </a:ext>
            </a:extLst>
          </p:cNvPr>
          <p:cNvSpPr/>
          <p:nvPr/>
        </p:nvSpPr>
        <p:spPr>
          <a:xfrm>
            <a:off x="508178" y="1791167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968FA566-BDAE-29A3-15FD-9E1480D4667F}"/>
              </a:ext>
            </a:extLst>
          </p:cNvPr>
          <p:cNvSpPr/>
          <p:nvPr/>
        </p:nvSpPr>
        <p:spPr>
          <a:xfrm>
            <a:off x="508178" y="146198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D4FAD-35E6-38DD-9C44-528BFBE08950}"/>
              </a:ext>
            </a:extLst>
          </p:cNvPr>
          <p:cNvSpPr/>
          <p:nvPr/>
        </p:nvSpPr>
        <p:spPr>
          <a:xfrm>
            <a:off x="7439026" y="1676744"/>
            <a:ext cx="369570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 	</a:t>
            </a:r>
            <a:r>
              <a:rPr lang="en-US" sz="2000" dirty="0" err="1"/>
              <a:t>Algo</a:t>
            </a:r>
            <a:r>
              <a:rPr lang="en-US" sz="2000" dirty="0"/>
              <a:t>  SE  INS</a:t>
            </a:r>
          </a:p>
          <a:p>
            <a:r>
              <a:rPr lang="en-US" sz="2000" dirty="0"/>
              <a:t>PDS               </a:t>
            </a:r>
          </a:p>
          <a:p>
            <a:r>
              <a:rPr lang="en-US" sz="2000" dirty="0"/>
              <a:t>66	     85   8   95</a:t>
            </a:r>
          </a:p>
          <a:p>
            <a:r>
              <a:rPr lang="en-US" sz="2000" dirty="0"/>
              <a:t>65	     52  83  96</a:t>
            </a:r>
          </a:p>
          <a:p>
            <a:r>
              <a:rPr lang="en-US" sz="2000" dirty="0"/>
              <a:t>46	     34  52  60</a:t>
            </a:r>
          </a:p>
          <a:p>
            <a:r>
              <a:rPr lang="en-US" sz="2000" dirty="0"/>
              <a:t>54	       3  94  52</a:t>
            </a:r>
          </a:p>
          <a:p>
            <a:r>
              <a:rPr lang="en-US" sz="2000" dirty="0"/>
              <a:t>57 	     75  88  39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3327768C-3857-458F-A97D-89612FC89384}"/>
              </a:ext>
            </a:extLst>
          </p:cNvPr>
          <p:cNvSpPr/>
          <p:nvPr/>
        </p:nvSpPr>
        <p:spPr>
          <a:xfrm>
            <a:off x="7458075" y="1362074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8F331D85-66D3-17A4-633C-D5A2FB300AA8}"/>
              </a:ext>
            </a:extLst>
          </p:cNvPr>
          <p:cNvSpPr/>
          <p:nvPr/>
        </p:nvSpPr>
        <p:spPr>
          <a:xfrm>
            <a:off x="4133851" y="2800350"/>
            <a:ext cx="2609850" cy="638175"/>
          </a:xfrm>
          <a:prstGeom prst="borderCallout1">
            <a:avLst>
              <a:gd name="adj1" fmla="val 50093"/>
              <a:gd name="adj2" fmla="val 99096"/>
              <a:gd name="adj3" fmla="val -78544"/>
              <a:gd name="adj4" fmla="val 130464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Note: We have PDS as our index now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36F23-2CF8-94A0-419E-1EE2A257ECE7}"/>
              </a:ext>
            </a:extLst>
          </p:cNvPr>
          <p:cNvSpPr/>
          <p:nvPr/>
        </p:nvSpPr>
        <p:spPr>
          <a:xfrm>
            <a:off x="1008169" y="4527386"/>
            <a:ext cx="475814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dirty="0" err="1">
                <a:latin typeface="Consolas" pitchFamily="49" charset="0"/>
              </a:rPr>
              <a:t>df.reset_index</a:t>
            </a:r>
            <a:r>
              <a:rPr lang="en-IN" sz="2000" dirty="0">
                <a:latin typeface="Consolas" pitchFamily="49" charset="0"/>
              </a:rPr>
              <a:t>() </a:t>
            </a:r>
            <a:r>
              <a:rPr lang="en-IN" sz="2000" dirty="0">
                <a:solidFill>
                  <a:schemeClr val="accent3"/>
                </a:solidFill>
                <a:latin typeface="Consolas" pitchFamily="49" charset="0"/>
              </a:rPr>
              <a:t>#</a:t>
            </a:r>
            <a:r>
              <a:rPr lang="en-IN" sz="2000" dirty="0" err="1">
                <a:solidFill>
                  <a:schemeClr val="accent3"/>
                </a:solidFill>
                <a:latin typeface="Consolas" pitchFamily="49" charset="0"/>
              </a:rPr>
              <a:t>inplace</a:t>
            </a:r>
            <a:r>
              <a:rPr lang="en-IN" sz="2000" dirty="0">
                <a:solidFill>
                  <a:schemeClr val="accent3"/>
                </a:solidFill>
                <a:latin typeface="Consolas" pitchFamily="49" charset="0"/>
              </a:rPr>
              <a:t>=True</a:t>
            </a:r>
            <a:endParaRPr lang="en-US" sz="2000" dirty="0">
              <a:latin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4D9331-0115-FEB8-1198-D159CD59A3D0}"/>
              </a:ext>
            </a:extLst>
          </p:cNvPr>
          <p:cNvSpPr/>
          <p:nvPr/>
        </p:nvSpPr>
        <p:spPr>
          <a:xfrm>
            <a:off x="508177" y="4527386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FB6BB04E-E782-1AEA-4464-AB9DE05C4D78}"/>
              </a:ext>
            </a:extLst>
          </p:cNvPr>
          <p:cNvSpPr/>
          <p:nvPr/>
        </p:nvSpPr>
        <p:spPr>
          <a:xfrm>
            <a:off x="508177" y="419820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dfCondSel.py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50C15-E368-D90F-BA9A-793E508C26A5}"/>
              </a:ext>
            </a:extLst>
          </p:cNvPr>
          <p:cNvSpPr/>
          <p:nvPr/>
        </p:nvSpPr>
        <p:spPr>
          <a:xfrm>
            <a:off x="6186019" y="4515783"/>
            <a:ext cx="3452503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   </a:t>
            </a:r>
            <a:r>
              <a:rPr lang="en-US" sz="2000" dirty="0" err="1"/>
              <a:t>RollNo</a:t>
            </a:r>
            <a:r>
              <a:rPr lang="en-US" sz="2000" dirty="0"/>
              <a:t>  PDS  </a:t>
            </a:r>
            <a:r>
              <a:rPr lang="en-US" sz="2000" dirty="0" err="1"/>
              <a:t>Algo</a:t>
            </a:r>
            <a:r>
              <a:rPr lang="en-US" sz="2000" dirty="0"/>
              <a:t>  SE  INS</a:t>
            </a:r>
          </a:p>
          <a:p>
            <a:r>
              <a:rPr lang="en-US" sz="2000" dirty="0"/>
              <a:t>0       101   66    85   8   95</a:t>
            </a:r>
          </a:p>
          <a:p>
            <a:r>
              <a:rPr lang="en-US" sz="2000" dirty="0"/>
              <a:t>1       102   65    52  83   96</a:t>
            </a:r>
          </a:p>
          <a:p>
            <a:r>
              <a:rPr lang="en-US" sz="2000" dirty="0"/>
              <a:t>2       103   46    34  52   60</a:t>
            </a:r>
          </a:p>
          <a:p>
            <a:r>
              <a:rPr lang="en-US" sz="2000" dirty="0"/>
              <a:t>3       104   54     3  94   52</a:t>
            </a:r>
          </a:p>
          <a:p>
            <a:r>
              <a:rPr lang="en-US" sz="2000" dirty="0"/>
              <a:t>4       105   57    75  88   39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2065AC35-E847-EB0C-82D1-5052F2DCA050}"/>
              </a:ext>
            </a:extLst>
          </p:cNvPr>
          <p:cNvSpPr/>
          <p:nvPr/>
        </p:nvSpPr>
        <p:spPr>
          <a:xfrm>
            <a:off x="6205069" y="4201113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EC76A534-5674-2DC8-59BE-5E0200F11A42}"/>
              </a:ext>
            </a:extLst>
          </p:cNvPr>
          <p:cNvSpPr/>
          <p:nvPr/>
        </p:nvSpPr>
        <p:spPr>
          <a:xfrm>
            <a:off x="2880845" y="5134564"/>
            <a:ext cx="2609850" cy="1314449"/>
          </a:xfrm>
          <a:prstGeom prst="borderCallout1">
            <a:avLst>
              <a:gd name="adj1" fmla="val 50093"/>
              <a:gd name="adj2" fmla="val 99096"/>
              <a:gd name="adj3" fmla="val -29593"/>
              <a:gd name="adj4" fmla="val 135209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Note: Our </a:t>
            </a:r>
            <a:r>
              <a:rPr lang="en-IN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RollNo</a:t>
            </a:r>
            <a:r>
              <a:rPr lang="en-I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(index)</a:t>
            </a:r>
            <a:r>
              <a:rPr lang="en-I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become new column, and we now have zero based numeric index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animBg="1"/>
      <p:bldP spid="10" grpId="0" build="p" animBg="1"/>
      <p:bldP spid="11" grpId="0" animBg="1"/>
      <p:bldP spid="12" grpId="0" animBg="1"/>
      <p:bldP spid="13" grpId="0" build="p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7C47-8BB3-28BB-7187-6B90AF04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A793-7183-FE94-4789-1C0DFA5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Just think: One Second on Internet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EB13C-455E-ABA4-CD6F-10483A83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9,003 </a:t>
            </a:r>
            <a:r>
              <a:rPr lang="en-US" b="1" dirty="0">
                <a:solidFill>
                  <a:schemeClr val="tx2"/>
                </a:solidFill>
              </a:rPr>
              <a:t>Tweets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>
                <a:solidFill>
                  <a:schemeClr val="accent6"/>
                </a:solidFill>
              </a:rPr>
              <a:t>4,705 </a:t>
            </a:r>
            <a:r>
              <a:rPr lang="en-US" b="1" dirty="0">
                <a:solidFill>
                  <a:schemeClr val="tx2"/>
                </a:solidFill>
              </a:rPr>
              <a:t>Skype Calls</a:t>
            </a:r>
          </a:p>
          <a:p>
            <a:r>
              <a:rPr lang="en-US" b="1" dirty="0">
                <a:solidFill>
                  <a:schemeClr val="accent6"/>
                </a:solidFill>
              </a:rPr>
              <a:t>1,711 </a:t>
            </a:r>
            <a:r>
              <a:rPr lang="en-US" b="1" dirty="0">
                <a:solidFill>
                  <a:schemeClr val="tx2"/>
                </a:solidFill>
              </a:rPr>
              <a:t>Tumblr Posts</a:t>
            </a:r>
          </a:p>
          <a:p>
            <a:r>
              <a:rPr lang="en-US" b="1" dirty="0">
                <a:solidFill>
                  <a:schemeClr val="accent6"/>
                </a:solidFill>
              </a:rPr>
              <a:t>83,378 </a:t>
            </a:r>
            <a:r>
              <a:rPr lang="en-US" b="1" dirty="0">
                <a:solidFill>
                  <a:schemeClr val="tx2"/>
                </a:solidFill>
              </a:rPr>
              <a:t>Google </a:t>
            </a:r>
            <a:r>
              <a:rPr lang="en-IN" b="1" dirty="0">
                <a:solidFill>
                  <a:schemeClr val="tx2"/>
                </a:solidFill>
              </a:rPr>
              <a:t>Searches</a:t>
            </a:r>
          </a:p>
          <a:p>
            <a:r>
              <a:rPr lang="en-IN" b="1" dirty="0">
                <a:solidFill>
                  <a:schemeClr val="accent6"/>
                </a:solidFill>
              </a:rPr>
              <a:t>84,388 </a:t>
            </a:r>
            <a:r>
              <a:rPr lang="en-IN" b="1" dirty="0">
                <a:solidFill>
                  <a:schemeClr val="tx2"/>
                </a:solidFill>
              </a:rPr>
              <a:t>YouTube videos viewed</a:t>
            </a:r>
          </a:p>
          <a:p>
            <a:r>
              <a:rPr lang="en-IN" b="1" dirty="0">
                <a:solidFill>
                  <a:schemeClr val="accent6"/>
                </a:solidFill>
              </a:rPr>
              <a:t>996 </a:t>
            </a:r>
            <a:r>
              <a:rPr lang="en-IN" b="1" dirty="0">
                <a:solidFill>
                  <a:schemeClr val="tx2"/>
                </a:solidFill>
              </a:rPr>
              <a:t>Instagram photos uploaded</a:t>
            </a:r>
          </a:p>
          <a:p>
            <a:r>
              <a:rPr lang="en-IN" dirty="0"/>
              <a:t>&amp; many more…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DB5D9-D2C9-119E-CED6-588022E06F3E}"/>
              </a:ext>
            </a:extLst>
          </p:cNvPr>
          <p:cNvSpPr txBox="1"/>
          <p:nvPr/>
        </p:nvSpPr>
        <p:spPr>
          <a:xfrm>
            <a:off x="5460023" y="2705725"/>
            <a:ext cx="56806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Are all these information is really important to us</a:t>
            </a:r>
          </a:p>
          <a:p>
            <a:pPr algn="ctr"/>
            <a:r>
              <a:rPr lang="en-US" sz="2400" b="1" dirty="0">
                <a:solidFill>
                  <a:schemeClr val="accent6"/>
                </a:solidFill>
              </a:rPr>
              <a:t>?????????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77003-2C12-4F22-6932-8F86003D3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20101F"/>
              </a:clrFrom>
              <a:clrTo>
                <a:srgbClr val="20101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73" y="4152275"/>
            <a:ext cx="1135928" cy="13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BE3D7-949C-D532-E6DF-A36D8D22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0A79-38CB-DC14-E26D-47F4DD4C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Multi-Index </a:t>
            </a:r>
            <a:r>
              <a:rPr lang="en-IN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C128-392B-051E-3E10-9CA206C8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Hierarchical indexes </a:t>
            </a:r>
            <a:r>
              <a:rPr lang="en-US" dirty="0"/>
              <a:t>(</a:t>
            </a:r>
            <a:r>
              <a:rPr lang="en-US" dirty="0" err="1"/>
              <a:t>multiindexes</a:t>
            </a:r>
            <a:r>
              <a:rPr lang="en-US" dirty="0"/>
              <a:t>) help us to </a:t>
            </a:r>
            <a:r>
              <a:rPr lang="en-US" dirty="0">
                <a:solidFill>
                  <a:srgbClr val="C00000"/>
                </a:solidFill>
              </a:rPr>
              <a:t>organize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information faster at almost no cost. </a:t>
            </a:r>
          </a:p>
          <a:p>
            <a:r>
              <a:rPr lang="en-US" dirty="0"/>
              <a:t>Example where we need Hierarchical indexes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32849-81EF-5957-DD8C-A9B7F2920236}"/>
              </a:ext>
            </a:extLst>
          </p:cNvPr>
          <p:cNvSpPr/>
          <p:nvPr/>
        </p:nvSpPr>
        <p:spPr>
          <a:xfrm>
            <a:off x="495300" y="2588822"/>
            <a:ext cx="5600700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Consolas" pitchFamily="49" charset="0"/>
              </a:rPr>
              <a:t> 	Col </a:t>
            </a:r>
            <a:r>
              <a:rPr lang="fr-FR" sz="2000" dirty="0" err="1">
                <a:latin typeface="Consolas" pitchFamily="49" charset="0"/>
              </a:rPr>
              <a:t>Dep</a:t>
            </a:r>
            <a:r>
              <a:rPr lang="fr-FR" sz="2000" dirty="0">
                <a:latin typeface="Consolas" pitchFamily="49" charset="0"/>
              </a:rPr>
              <a:t>  Sem   RN  S1  S2  S3</a:t>
            </a:r>
          </a:p>
          <a:p>
            <a:r>
              <a:rPr lang="fr-FR" sz="2000" dirty="0">
                <a:latin typeface="Consolas" pitchFamily="49" charset="0"/>
              </a:rPr>
              <a:t>0      ABC  CE    5  101  50  60  70</a:t>
            </a:r>
          </a:p>
          <a:p>
            <a:r>
              <a:rPr lang="fr-FR" sz="2000" dirty="0">
                <a:latin typeface="Consolas" pitchFamily="49" charset="0"/>
              </a:rPr>
              <a:t>1      ABC  CE    5  102  48  70  25</a:t>
            </a:r>
          </a:p>
          <a:p>
            <a:r>
              <a:rPr lang="fr-FR" sz="2000" dirty="0">
                <a:latin typeface="Consolas" pitchFamily="49" charset="0"/>
              </a:rPr>
              <a:t>2      ABC  CE    7  101  58  59  51</a:t>
            </a:r>
          </a:p>
          <a:p>
            <a:r>
              <a:rPr lang="fr-FR" sz="2000" dirty="0">
                <a:latin typeface="Consolas" pitchFamily="49" charset="0"/>
              </a:rPr>
              <a:t>3      ABC  ME    5  101  30  35  39</a:t>
            </a:r>
          </a:p>
          <a:p>
            <a:r>
              <a:rPr lang="fr-FR" sz="2000" dirty="0">
                <a:latin typeface="Consolas" pitchFamily="49" charset="0"/>
              </a:rPr>
              <a:t>4      ABC  ME    5  102  50  90  48</a:t>
            </a:r>
          </a:p>
          <a:p>
            <a:r>
              <a:rPr lang="fr-FR" sz="2000" dirty="0">
                <a:latin typeface="Consolas" pitchFamily="49" charset="0"/>
              </a:rPr>
              <a:t>5  Darshan  CE    5  101  88  99  77</a:t>
            </a:r>
          </a:p>
          <a:p>
            <a:r>
              <a:rPr lang="fr-FR" sz="2000" dirty="0">
                <a:latin typeface="Consolas" pitchFamily="49" charset="0"/>
              </a:rPr>
              <a:t>6  Darshan  CE    5  102  99  84  76</a:t>
            </a:r>
          </a:p>
          <a:p>
            <a:r>
              <a:rPr lang="fr-FR" sz="2000" dirty="0">
                <a:latin typeface="Consolas" pitchFamily="49" charset="0"/>
              </a:rPr>
              <a:t>7  Darshan  CE    7  101  88  77  99</a:t>
            </a:r>
          </a:p>
          <a:p>
            <a:r>
              <a:rPr lang="fr-FR" sz="2000" dirty="0">
                <a:latin typeface="Consolas" pitchFamily="49" charset="0"/>
              </a:rPr>
              <a:t>8  Darshan  ME    5  101  44  88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975C0CB0-7858-FFAB-5DE1-769981C7BD6E}"/>
              </a:ext>
            </a:extLst>
          </p:cNvPr>
          <p:cNvSpPr/>
          <p:nvPr/>
        </p:nvSpPr>
        <p:spPr>
          <a:xfrm>
            <a:off x="514349" y="2274152"/>
            <a:ext cx="27241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Numeric Index/Single 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D7862A-B2CA-6148-DD23-3848824DC97B}"/>
              </a:ext>
            </a:extLst>
          </p:cNvPr>
          <p:cNvSpPr/>
          <p:nvPr/>
        </p:nvSpPr>
        <p:spPr>
          <a:xfrm>
            <a:off x="6454840" y="2424230"/>
            <a:ext cx="5087129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		    RN  S1  S2  S3</a:t>
            </a:r>
          </a:p>
          <a:p>
            <a:r>
              <a:rPr lang="pt-BR" sz="2000" dirty="0">
                <a:latin typeface="Consolas" pitchFamily="49" charset="0"/>
              </a:rPr>
              <a:t>Col     Dep Sem                 </a:t>
            </a:r>
          </a:p>
          <a:p>
            <a:r>
              <a:rPr lang="pt-BR" sz="2000" dirty="0">
                <a:latin typeface="Consolas" pitchFamily="49" charset="0"/>
              </a:rPr>
              <a:t>ABC     CE  5    101  50  60  70</a:t>
            </a:r>
          </a:p>
          <a:p>
            <a:r>
              <a:rPr lang="pt-BR" sz="2000" dirty="0">
                <a:latin typeface="Consolas" pitchFamily="49" charset="0"/>
              </a:rPr>
              <a:t>            5    102  48  70  25</a:t>
            </a:r>
          </a:p>
          <a:p>
            <a:r>
              <a:rPr lang="pt-BR" sz="2000" dirty="0">
                <a:latin typeface="Consolas" pitchFamily="49" charset="0"/>
              </a:rPr>
              <a:t>            7    101  58  59  51</a:t>
            </a:r>
          </a:p>
          <a:p>
            <a:r>
              <a:rPr lang="pt-BR" sz="2000" dirty="0">
                <a:latin typeface="Consolas" pitchFamily="49" charset="0"/>
              </a:rPr>
              <a:t>        ME  5    101  30  35  39</a:t>
            </a:r>
          </a:p>
          <a:p>
            <a:r>
              <a:rPr lang="pt-BR" sz="2000" dirty="0">
                <a:latin typeface="Consolas" pitchFamily="49" charset="0"/>
              </a:rPr>
              <a:t>            5    102  50  90  48</a:t>
            </a:r>
          </a:p>
          <a:p>
            <a:r>
              <a:rPr lang="pt-BR" sz="2000" dirty="0">
                <a:latin typeface="Consolas" pitchFamily="49" charset="0"/>
              </a:rPr>
              <a:t>Darshan CE  5    101  88  99  77</a:t>
            </a:r>
          </a:p>
          <a:p>
            <a:r>
              <a:rPr lang="pt-BR" sz="2000" dirty="0">
                <a:latin typeface="Consolas" pitchFamily="49" charset="0"/>
              </a:rPr>
              <a:t>            5    102  99  84  76</a:t>
            </a:r>
          </a:p>
          <a:p>
            <a:r>
              <a:rPr lang="pt-BR" sz="2000" dirty="0">
                <a:latin typeface="Consolas" pitchFamily="49" charset="0"/>
              </a:rPr>
              <a:t>            7    101  88  77  99</a:t>
            </a:r>
          </a:p>
          <a:p>
            <a:r>
              <a:rPr lang="pt-BR" sz="2000" dirty="0">
                <a:latin typeface="Consolas" pitchFamily="49" charset="0"/>
              </a:rPr>
              <a:t>        ME  5    101  44  88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4B5FE171-0324-CE1E-D562-F9D39A4F9474}"/>
              </a:ext>
            </a:extLst>
          </p:cNvPr>
          <p:cNvSpPr/>
          <p:nvPr/>
        </p:nvSpPr>
        <p:spPr>
          <a:xfrm>
            <a:off x="6473890" y="2109560"/>
            <a:ext cx="168563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Multi Index</a:t>
            </a:r>
          </a:p>
        </p:txBody>
      </p:sp>
    </p:spTree>
    <p:extLst>
      <p:ext uri="{BB962C8B-B14F-4D97-AF65-F5344CB8AC3E}">
        <p14:creationId xmlns:p14="http://schemas.microsoft.com/office/powerpoint/2010/main" val="272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build="p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A691-4FCA-9B58-65AB-AA324033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E7B8-41DA-DD28-6756-352BDD0C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Multi-Index </a:t>
            </a:r>
            <a:r>
              <a:rPr lang="en-IN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7E8D-26D3-9248-4B8E-7C71ED45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Creating </a:t>
            </a:r>
            <a:r>
              <a:rPr lang="en-IN" dirty="0" err="1">
                <a:solidFill>
                  <a:srgbClr val="C00000"/>
                </a:solidFill>
              </a:rPr>
              <a:t>multiindexes</a:t>
            </a:r>
            <a:r>
              <a:rPr lang="en-IN" dirty="0"/>
              <a:t> is as simple as creating single index using </a:t>
            </a:r>
            <a:r>
              <a:rPr lang="en-IN" dirty="0" err="1">
                <a:solidFill>
                  <a:srgbClr val="C00000"/>
                </a:solidFill>
              </a:rPr>
              <a:t>set_index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method, only difference is in case of </a:t>
            </a:r>
            <a:r>
              <a:rPr lang="en-IN" dirty="0" err="1"/>
              <a:t>multiindexes</a:t>
            </a:r>
            <a:r>
              <a:rPr lang="en-IN" dirty="0"/>
              <a:t> we need to </a:t>
            </a:r>
            <a:r>
              <a:rPr lang="en-IN" dirty="0">
                <a:solidFill>
                  <a:srgbClr val="C00000"/>
                </a:solidFill>
              </a:rPr>
              <a:t>provide list of indexes </a:t>
            </a:r>
            <a:r>
              <a:rPr lang="en-IN" dirty="0"/>
              <a:t>instead of a single string index, lets see and example for that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05382-87D2-6D91-B23D-88490125246C}"/>
              </a:ext>
            </a:extLst>
          </p:cNvPr>
          <p:cNvSpPr/>
          <p:nvPr/>
        </p:nvSpPr>
        <p:spPr>
          <a:xfrm>
            <a:off x="1033392" y="2657185"/>
            <a:ext cx="5521041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dfMulti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'MultiIndexDemo.csv'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dfMulti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set_index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Col'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'Dep'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'Sem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],</a:t>
            </a:r>
            <a:r>
              <a:rPr lang="en-US" sz="2000" dirty="0" err="1">
                <a:latin typeface="Consolas" pitchFamily="49" charset="0"/>
              </a:rPr>
              <a:t>inplace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True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dfMulti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38470-28EA-213A-AA1F-04BC62F4FBC6}"/>
              </a:ext>
            </a:extLst>
          </p:cNvPr>
          <p:cNvSpPr/>
          <p:nvPr/>
        </p:nvSpPr>
        <p:spPr>
          <a:xfrm>
            <a:off x="533400" y="2657185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A1853A90-219D-CD90-F5DB-FAE6090624E9}"/>
              </a:ext>
            </a:extLst>
          </p:cNvPr>
          <p:cNvSpPr/>
          <p:nvPr/>
        </p:nvSpPr>
        <p:spPr>
          <a:xfrm>
            <a:off x="533400" y="232800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dfMultiIndex.py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EA0EB-98A5-345F-A587-EBE80B54581D}"/>
              </a:ext>
            </a:extLst>
          </p:cNvPr>
          <p:cNvSpPr/>
          <p:nvPr/>
        </p:nvSpPr>
        <p:spPr>
          <a:xfrm>
            <a:off x="6895549" y="2315808"/>
            <a:ext cx="4762501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		     RN  S1  S2  S3</a:t>
            </a:r>
          </a:p>
          <a:p>
            <a:r>
              <a:rPr lang="pt-BR" sz="2000" dirty="0">
                <a:latin typeface="Consolas" pitchFamily="49" charset="0"/>
              </a:rPr>
              <a:t>Col     Dep Sem                 </a:t>
            </a:r>
          </a:p>
          <a:p>
            <a:r>
              <a:rPr lang="pt-BR" sz="2000" dirty="0">
                <a:latin typeface="Consolas" pitchFamily="49" charset="0"/>
              </a:rPr>
              <a:t>ABC     CE  5    101  50  60  70</a:t>
            </a:r>
          </a:p>
          <a:p>
            <a:r>
              <a:rPr lang="pt-BR" sz="2000" dirty="0">
                <a:latin typeface="Consolas" pitchFamily="49" charset="0"/>
              </a:rPr>
              <a:t>            5    102  48  70  25</a:t>
            </a:r>
          </a:p>
          <a:p>
            <a:r>
              <a:rPr lang="pt-BR" sz="2000" dirty="0">
                <a:latin typeface="Consolas" pitchFamily="49" charset="0"/>
              </a:rPr>
              <a:t>            7    101  58  59  51</a:t>
            </a:r>
          </a:p>
          <a:p>
            <a:r>
              <a:rPr lang="pt-BR" sz="2000" dirty="0">
                <a:latin typeface="Consolas" pitchFamily="49" charset="0"/>
              </a:rPr>
              <a:t>        ME  5    101  30  35  39</a:t>
            </a:r>
          </a:p>
          <a:p>
            <a:r>
              <a:rPr lang="pt-BR" sz="2000" dirty="0">
                <a:latin typeface="Consolas" pitchFamily="49" charset="0"/>
              </a:rPr>
              <a:t>            5    102  50  90  48</a:t>
            </a:r>
          </a:p>
          <a:p>
            <a:r>
              <a:rPr lang="pt-BR" sz="2000" dirty="0">
                <a:latin typeface="Consolas" pitchFamily="49" charset="0"/>
              </a:rPr>
              <a:t>Darshan CE  5    101  88  99  77</a:t>
            </a:r>
          </a:p>
          <a:p>
            <a:r>
              <a:rPr lang="pt-BR" sz="2000" dirty="0">
                <a:latin typeface="Consolas" pitchFamily="49" charset="0"/>
              </a:rPr>
              <a:t>            5    102  99  84  76</a:t>
            </a:r>
          </a:p>
          <a:p>
            <a:r>
              <a:rPr lang="pt-BR" sz="2000" dirty="0">
                <a:latin typeface="Consolas" pitchFamily="49" charset="0"/>
              </a:rPr>
              <a:t>            7    101  88  77  99</a:t>
            </a:r>
          </a:p>
          <a:p>
            <a:r>
              <a:rPr lang="pt-BR" sz="2000" dirty="0">
                <a:latin typeface="Consolas" pitchFamily="49" charset="0"/>
              </a:rPr>
              <a:t>        ME  5    101  44  88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3F77EC65-F5F8-5710-70F1-AFA93B792E1D}"/>
              </a:ext>
            </a:extLst>
          </p:cNvPr>
          <p:cNvSpPr/>
          <p:nvPr/>
        </p:nvSpPr>
        <p:spPr>
          <a:xfrm>
            <a:off x="6895549" y="1998817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E6C80-7525-2C34-1046-B7CAF3C1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63EC-EBE6-02D6-7A5B-8E278146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Multi-Index </a:t>
            </a:r>
            <a:r>
              <a:rPr lang="en-IN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46F6-EE8C-D5B4-4044-A6DFD2C5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Now we have </a:t>
            </a:r>
            <a:r>
              <a:rPr lang="en-IN" dirty="0">
                <a:solidFill>
                  <a:srgbClr val="C00000"/>
                </a:solidFill>
              </a:rPr>
              <a:t>multi-indexed </a:t>
            </a:r>
            <a:r>
              <a:rPr lang="en-IN" dirty="0" err="1">
                <a:solidFill>
                  <a:srgbClr val="C00000"/>
                </a:solidFill>
              </a:rPr>
              <a:t>DataFrame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from which we can access data using </a:t>
            </a:r>
            <a:r>
              <a:rPr lang="en-IN" dirty="0">
                <a:solidFill>
                  <a:srgbClr val="C00000"/>
                </a:solidFill>
              </a:rPr>
              <a:t>multiple index</a:t>
            </a:r>
            <a:r>
              <a:rPr lang="en-IN" dirty="0"/>
              <a:t>.</a:t>
            </a:r>
          </a:p>
          <a:p>
            <a:r>
              <a:rPr lang="en-IN" dirty="0"/>
              <a:t>For Example</a:t>
            </a:r>
          </a:p>
          <a:p>
            <a:pPr lvl="1"/>
            <a:r>
              <a:rPr lang="en-IN" sz="2200" dirty="0"/>
              <a:t>Sub </a:t>
            </a:r>
            <a:r>
              <a:rPr lang="en-IN" sz="2200" dirty="0" err="1"/>
              <a:t>DataFrame</a:t>
            </a:r>
            <a:r>
              <a:rPr lang="en-IN" sz="2200" dirty="0"/>
              <a:t> for all the students of Darshan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sz="2200" dirty="0"/>
              <a:t>Sub </a:t>
            </a:r>
            <a:r>
              <a:rPr lang="en-IN" sz="2200" dirty="0" err="1"/>
              <a:t>DataFrame</a:t>
            </a:r>
            <a:r>
              <a:rPr lang="en-IN" sz="2200" dirty="0"/>
              <a:t> for Computer Engineering </a:t>
            </a:r>
          </a:p>
          <a:p>
            <a:pPr lvl="1">
              <a:buNone/>
            </a:pPr>
            <a:r>
              <a:rPr lang="en-IN" sz="2200" dirty="0"/>
              <a:t>	students from Darshan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5934E-1530-F2B5-8296-8D4B4A351A83}"/>
              </a:ext>
            </a:extLst>
          </p:cNvPr>
          <p:cNvSpPr/>
          <p:nvPr/>
        </p:nvSpPr>
        <p:spPr>
          <a:xfrm>
            <a:off x="1541569" y="2635314"/>
            <a:ext cx="439709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(dfMulti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loc[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Darshan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2FEC7-EB85-9BF5-36DC-6FB4E0C8E697}"/>
              </a:ext>
            </a:extLst>
          </p:cNvPr>
          <p:cNvSpPr/>
          <p:nvPr/>
        </p:nvSpPr>
        <p:spPr>
          <a:xfrm>
            <a:off x="1041577" y="2635314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48BA254B-CAD9-925C-BA69-3A35331F1B90}"/>
              </a:ext>
            </a:extLst>
          </p:cNvPr>
          <p:cNvSpPr/>
          <p:nvPr/>
        </p:nvSpPr>
        <p:spPr>
          <a:xfrm>
            <a:off x="1041577" y="2306130"/>
            <a:ext cx="197290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dfGrabDarshanStu.py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6C32-F7E6-B082-0F88-D8B318577BC9}"/>
              </a:ext>
            </a:extLst>
          </p:cNvPr>
          <p:cNvSpPr/>
          <p:nvPr/>
        </p:nvSpPr>
        <p:spPr>
          <a:xfrm>
            <a:off x="6800543" y="2046296"/>
            <a:ext cx="380195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	   RN  S1  S2  S3</a:t>
            </a:r>
          </a:p>
          <a:p>
            <a:r>
              <a:rPr lang="pt-BR" sz="2000" dirty="0">
                <a:latin typeface="Consolas" pitchFamily="49" charset="0"/>
              </a:rPr>
              <a:t>Dep Sem                 </a:t>
            </a:r>
          </a:p>
          <a:p>
            <a:r>
              <a:rPr lang="pt-BR" sz="2000" dirty="0">
                <a:latin typeface="Consolas" pitchFamily="49" charset="0"/>
              </a:rPr>
              <a:t>CE  5    101  88  99  77</a:t>
            </a:r>
          </a:p>
          <a:p>
            <a:r>
              <a:rPr lang="pt-BR" sz="2000" dirty="0">
                <a:latin typeface="Consolas" pitchFamily="49" charset="0"/>
              </a:rPr>
              <a:t>    5    102  99  84  76</a:t>
            </a:r>
          </a:p>
          <a:p>
            <a:r>
              <a:rPr lang="pt-BR" sz="2000" dirty="0">
                <a:latin typeface="Consolas" pitchFamily="49" charset="0"/>
              </a:rPr>
              <a:t>    7    101  88  77  99</a:t>
            </a:r>
          </a:p>
          <a:p>
            <a:r>
              <a:rPr lang="pt-BR" sz="2000" dirty="0">
                <a:latin typeface="Consolas" pitchFamily="49" charset="0"/>
              </a:rPr>
              <a:t>ME  5    101  44  88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F141151F-55ED-9C5E-0E40-2ECDCCB4A297}"/>
              </a:ext>
            </a:extLst>
          </p:cNvPr>
          <p:cNvSpPr/>
          <p:nvPr/>
        </p:nvSpPr>
        <p:spPr>
          <a:xfrm>
            <a:off x="6800543" y="1717112"/>
            <a:ext cx="189089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 (</a:t>
            </a:r>
            <a:r>
              <a:rPr lang="en-IN" sz="1600" dirty="0" err="1">
                <a:solidFill>
                  <a:schemeClr val="bg1"/>
                </a:solidFill>
              </a:rPr>
              <a:t>Darshan</a:t>
            </a:r>
            <a:r>
              <a:rPr lang="en-IN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17C0B0-17A3-010D-DE0C-86141F5A8177}"/>
              </a:ext>
            </a:extLst>
          </p:cNvPr>
          <p:cNvSpPr/>
          <p:nvPr/>
        </p:nvSpPr>
        <p:spPr>
          <a:xfrm>
            <a:off x="1541569" y="5594290"/>
            <a:ext cx="498764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(dfMulti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loc[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Darshan'</a:t>
            </a:r>
            <a:r>
              <a:rPr lang="en-US" sz="2000" dirty="0" err="1">
                <a:latin typeface="Consolas" pitchFamily="49" charset="0"/>
              </a:rPr>
              <a:t>,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'CE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]) 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1F29989F-BB67-E782-82C4-9FE2F2C5268C}"/>
              </a:ext>
            </a:extLst>
          </p:cNvPr>
          <p:cNvSpPr/>
          <p:nvPr/>
        </p:nvSpPr>
        <p:spPr>
          <a:xfrm>
            <a:off x="1041577" y="5265106"/>
            <a:ext cx="235390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dfGrabDarshanCEStu.py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5A4BD-B223-E1A2-6E86-D5A87D15BC10}"/>
              </a:ext>
            </a:extLst>
          </p:cNvPr>
          <p:cNvSpPr/>
          <p:nvPr/>
        </p:nvSpPr>
        <p:spPr>
          <a:xfrm>
            <a:off x="6800543" y="4838800"/>
            <a:ext cx="339556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     RN  S1  S2  S3</a:t>
            </a:r>
          </a:p>
          <a:p>
            <a:r>
              <a:rPr lang="pt-BR" sz="2000" dirty="0">
                <a:latin typeface="Consolas" pitchFamily="49" charset="0"/>
              </a:rPr>
              <a:t>Sem                 </a:t>
            </a:r>
          </a:p>
          <a:p>
            <a:r>
              <a:rPr lang="pt-BR" sz="2000" dirty="0">
                <a:latin typeface="Consolas" pitchFamily="49" charset="0"/>
              </a:rPr>
              <a:t>5    101  88  99  77</a:t>
            </a:r>
          </a:p>
          <a:p>
            <a:r>
              <a:rPr lang="pt-BR" sz="2000" dirty="0">
                <a:latin typeface="Consolas" pitchFamily="49" charset="0"/>
              </a:rPr>
              <a:t>5    102  99  84  76</a:t>
            </a:r>
          </a:p>
          <a:p>
            <a:r>
              <a:rPr lang="pt-BR" sz="2000" dirty="0">
                <a:latin typeface="Consolas" pitchFamily="49" charset="0"/>
              </a:rPr>
              <a:t>7    101  88  77  99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10B3982B-E419-0467-BE64-669CCD558F8C}"/>
              </a:ext>
            </a:extLst>
          </p:cNvPr>
          <p:cNvSpPr/>
          <p:nvPr/>
        </p:nvSpPr>
        <p:spPr>
          <a:xfrm>
            <a:off x="6800543" y="4509616"/>
            <a:ext cx="196739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 (</a:t>
            </a:r>
            <a:r>
              <a:rPr lang="en-IN" sz="1600" dirty="0" err="1">
                <a:solidFill>
                  <a:schemeClr val="bg1"/>
                </a:solidFill>
              </a:rPr>
              <a:t>Darshan</a:t>
            </a:r>
            <a:r>
              <a:rPr lang="en-IN" sz="1600" dirty="0">
                <a:solidFill>
                  <a:schemeClr val="bg1"/>
                </a:solidFill>
              </a:rPr>
              <a:t>-&gt;CE)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A1EB9-4609-944A-4FA9-9C274D94010E}"/>
              </a:ext>
            </a:extLst>
          </p:cNvPr>
          <p:cNvSpPr/>
          <p:nvPr/>
        </p:nvSpPr>
        <p:spPr>
          <a:xfrm>
            <a:off x="1038655" y="5594290"/>
            <a:ext cx="499993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99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  <p:bldP spid="11" grpId="0" build="p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DCBA-7077-754B-C443-B986AD06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A822-9FF2-F11F-AB2A-57BB846D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Reading in Multi indexed </a:t>
            </a:r>
            <a:r>
              <a:rPr lang="en-IN" dirty="0" err="1"/>
              <a:t>DataFrame</a:t>
            </a:r>
            <a:r>
              <a:rPr lang="en-IN" dirty="0"/>
              <a:t> directly from 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AA34-C4BF-E1F7-0154-9D5CF8DC2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read_csv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function of pandas provides easy way to create </a:t>
            </a:r>
            <a:r>
              <a:rPr lang="en-IN" dirty="0">
                <a:solidFill>
                  <a:srgbClr val="C00000"/>
                </a:solidFill>
              </a:rPr>
              <a:t>multi-indexed </a:t>
            </a:r>
            <a:r>
              <a:rPr lang="en-IN" dirty="0" err="1">
                <a:solidFill>
                  <a:srgbClr val="C00000"/>
                </a:solidFill>
              </a:rPr>
              <a:t>DataFrame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directly while fetching the CSV file.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A2C69C-91A5-4006-378A-C2231C539B79}"/>
              </a:ext>
            </a:extLst>
          </p:cNvPr>
          <p:cNvSpPr/>
          <p:nvPr/>
        </p:nvSpPr>
        <p:spPr>
          <a:xfrm>
            <a:off x="1033392" y="2098511"/>
            <a:ext cx="473999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dfMultiCSV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MultiIndexDemo.csv'</a:t>
            </a:r>
            <a:r>
              <a:rPr lang="en-US" sz="2000" dirty="0" err="1">
                <a:latin typeface="Consolas" pitchFamily="49" charset="0"/>
              </a:rPr>
              <a:t>,index_col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</a:t>
            </a:r>
            <a:r>
              <a:rPr lang="en-US" sz="2000" dirty="0">
                <a:latin typeface="Consolas" pitchFamily="49" charset="0"/>
              </a:rPr>
              <a:t>]) </a:t>
            </a:r>
          </a:p>
          <a:p>
            <a:r>
              <a:rPr lang="en-US" sz="2000" i="1" dirty="0">
                <a:solidFill>
                  <a:srgbClr val="408080"/>
                </a:solidFill>
                <a:latin typeface="Consolas" pitchFamily="49" charset="0"/>
              </a:rPr>
              <a:t>#for multi-index in cols we can use </a:t>
            </a:r>
            <a:r>
              <a:rPr lang="en-US" sz="2000" b="1" i="1" dirty="0">
                <a:solidFill>
                  <a:srgbClr val="408080"/>
                </a:solidFill>
                <a:latin typeface="Consolas" pitchFamily="49" charset="0"/>
              </a:rPr>
              <a:t>header</a:t>
            </a:r>
            <a:r>
              <a:rPr lang="en-US" sz="2000" i="1" dirty="0">
                <a:solidFill>
                  <a:srgbClr val="408080"/>
                </a:solidFill>
                <a:latin typeface="Consolas" pitchFamily="49" charset="0"/>
              </a:rPr>
              <a:t> parameter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dfMultiCSV</a:t>
            </a:r>
            <a:r>
              <a:rPr lang="en-US" sz="2000" dirty="0">
                <a:latin typeface="Consolas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8A488-2EF2-8C6E-B9D1-43C1C3A322EE}"/>
              </a:ext>
            </a:extLst>
          </p:cNvPr>
          <p:cNvSpPr/>
          <p:nvPr/>
        </p:nvSpPr>
        <p:spPr>
          <a:xfrm>
            <a:off x="533400" y="2098511"/>
            <a:ext cx="49999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B5DE0803-3215-127F-6F07-5DD8C03B85A5}"/>
              </a:ext>
            </a:extLst>
          </p:cNvPr>
          <p:cNvSpPr/>
          <p:nvPr/>
        </p:nvSpPr>
        <p:spPr>
          <a:xfrm>
            <a:off x="533400" y="176932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dfMultiIndex.py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CF0F9-AF25-C0F2-1829-31B643541F8E}"/>
              </a:ext>
            </a:extLst>
          </p:cNvPr>
          <p:cNvSpPr/>
          <p:nvPr/>
        </p:nvSpPr>
        <p:spPr>
          <a:xfrm>
            <a:off x="6476448" y="2083997"/>
            <a:ext cx="4762501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		    RN  S1  S2  S3</a:t>
            </a:r>
          </a:p>
          <a:p>
            <a:r>
              <a:rPr lang="pt-BR" sz="2000" dirty="0">
                <a:latin typeface="Consolas" pitchFamily="49" charset="0"/>
              </a:rPr>
              <a:t>Col     Dep Sem                 </a:t>
            </a:r>
          </a:p>
          <a:p>
            <a:r>
              <a:rPr lang="pt-BR" sz="2000" dirty="0">
                <a:latin typeface="Consolas" pitchFamily="49" charset="0"/>
              </a:rPr>
              <a:t>ABC     CE  5    101  50  60  70</a:t>
            </a:r>
          </a:p>
          <a:p>
            <a:r>
              <a:rPr lang="pt-BR" sz="2000" dirty="0">
                <a:latin typeface="Consolas" pitchFamily="49" charset="0"/>
              </a:rPr>
              <a:t>            5    102  48  70  25</a:t>
            </a:r>
          </a:p>
          <a:p>
            <a:r>
              <a:rPr lang="pt-BR" sz="2000" dirty="0">
                <a:latin typeface="Consolas" pitchFamily="49" charset="0"/>
              </a:rPr>
              <a:t>            7    101  58  59  51</a:t>
            </a:r>
          </a:p>
          <a:p>
            <a:r>
              <a:rPr lang="pt-BR" sz="2000" dirty="0">
                <a:latin typeface="Consolas" pitchFamily="49" charset="0"/>
              </a:rPr>
              <a:t>        ME  5    101  30  35  39</a:t>
            </a:r>
          </a:p>
          <a:p>
            <a:r>
              <a:rPr lang="pt-BR" sz="2000" dirty="0">
                <a:latin typeface="Consolas" pitchFamily="49" charset="0"/>
              </a:rPr>
              <a:t>            5    102  50  90  48</a:t>
            </a:r>
          </a:p>
          <a:p>
            <a:r>
              <a:rPr lang="pt-BR" sz="2000" dirty="0">
                <a:latin typeface="Consolas" pitchFamily="49" charset="0"/>
              </a:rPr>
              <a:t>Darshan CE  5    101  88  99  77</a:t>
            </a:r>
          </a:p>
          <a:p>
            <a:r>
              <a:rPr lang="pt-BR" sz="2000" dirty="0">
                <a:latin typeface="Consolas" pitchFamily="49" charset="0"/>
              </a:rPr>
              <a:t>            5    102  99  84  76</a:t>
            </a:r>
          </a:p>
          <a:p>
            <a:r>
              <a:rPr lang="pt-BR" sz="2000" dirty="0">
                <a:latin typeface="Consolas" pitchFamily="49" charset="0"/>
              </a:rPr>
              <a:t>            7    101  88  77  99</a:t>
            </a:r>
          </a:p>
          <a:p>
            <a:r>
              <a:rPr lang="pt-BR" sz="2000" dirty="0">
                <a:latin typeface="Consolas" pitchFamily="49" charset="0"/>
              </a:rPr>
              <a:t>        ME  5    101  44  88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DC50C12D-8095-51BC-E652-C52BA831DBB2}"/>
              </a:ext>
            </a:extLst>
          </p:cNvPr>
          <p:cNvSpPr/>
          <p:nvPr/>
        </p:nvSpPr>
        <p:spPr>
          <a:xfrm>
            <a:off x="6476448" y="1754813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8A9E3-8E1E-E845-C86E-B3427E1C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3BFD8-2F8A-1860-99A9-393BBE51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Cross Sections in </a:t>
            </a:r>
            <a:r>
              <a:rPr lang="en-IN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FF36-F66E-907F-43E0-DB34932B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7803551" cy="55911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xs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is used to get </a:t>
            </a:r>
            <a:r>
              <a:rPr lang="en-US" dirty="0">
                <a:solidFill>
                  <a:srgbClr val="C00000"/>
                </a:solidFill>
              </a:rPr>
              <a:t>cross-section</a:t>
            </a:r>
            <a:r>
              <a:rPr lang="en-US" dirty="0"/>
              <a:t> from the Series/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This method takes a </a:t>
            </a:r>
            <a:r>
              <a:rPr lang="en-US" dirty="0">
                <a:solidFill>
                  <a:srgbClr val="C00000"/>
                </a:solidFill>
              </a:rPr>
              <a:t>key argument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select data </a:t>
            </a:r>
            <a:r>
              <a:rPr lang="en-US" dirty="0"/>
              <a:t>at a particular level of a </a:t>
            </a:r>
            <a:r>
              <a:rPr lang="en-US" dirty="0" err="1"/>
              <a:t>MultiIndex</a:t>
            </a:r>
            <a:r>
              <a:rPr lang="en-US" dirty="0"/>
              <a:t>.</a:t>
            </a:r>
          </a:p>
          <a:p>
            <a:r>
              <a:rPr lang="en-US" dirty="0"/>
              <a:t>Syntax :</a:t>
            </a:r>
          </a:p>
          <a:p>
            <a:pPr marL="0" indent="0">
              <a:buNone/>
            </a:pPr>
            <a:r>
              <a:rPr lang="en-US" sz="1050" dirty="0"/>
              <a:t>  </a:t>
            </a:r>
          </a:p>
          <a:p>
            <a:pPr marL="0" indent="0">
              <a:buNone/>
            </a:pPr>
            <a:endParaRPr lang="en-US" sz="105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C5037-42AC-A4E8-5441-69F949E90DA5}"/>
              </a:ext>
            </a:extLst>
          </p:cNvPr>
          <p:cNvSpPr/>
          <p:nvPr/>
        </p:nvSpPr>
        <p:spPr>
          <a:xfrm>
            <a:off x="495126" y="3327015"/>
            <a:ext cx="789309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DataFrame.xs</a:t>
            </a:r>
            <a:r>
              <a:rPr lang="en-US" sz="2000" dirty="0">
                <a:latin typeface="Consolas" pitchFamily="49" charset="0"/>
              </a:rPr>
              <a:t>(key, axis=0, level=None, </a:t>
            </a:r>
            <a:r>
              <a:rPr lang="en-US" sz="2000" dirty="0" err="1">
                <a:latin typeface="Consolas" pitchFamily="49" charset="0"/>
              </a:rPr>
              <a:t>drop_level</a:t>
            </a:r>
            <a:r>
              <a:rPr lang="en-US" sz="2000" dirty="0">
                <a:latin typeface="Consolas" pitchFamily="49" charset="0"/>
              </a:rPr>
              <a:t>=True)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DFF58D6-A68B-187A-7ED3-1A60D75CDAA2}"/>
              </a:ext>
            </a:extLst>
          </p:cNvPr>
          <p:cNvSpPr/>
          <p:nvPr/>
        </p:nvSpPr>
        <p:spPr>
          <a:xfrm>
            <a:off x="495127" y="2997831"/>
            <a:ext cx="188496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BBED7-E6B7-EF0D-5D05-AC9B3A11054A}"/>
              </a:ext>
            </a:extLst>
          </p:cNvPr>
          <p:cNvSpPr/>
          <p:nvPr/>
        </p:nvSpPr>
        <p:spPr>
          <a:xfrm>
            <a:off x="495126" y="4096170"/>
            <a:ext cx="4180977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itchFamily="49" charset="0"/>
              </a:rPr>
              <a:t>=== Parameters ===</a:t>
            </a:r>
          </a:p>
          <a:p>
            <a:r>
              <a:rPr lang="en-US" sz="2000" b="1" dirty="0">
                <a:latin typeface="Consolas" pitchFamily="49" charset="0"/>
              </a:rPr>
              <a:t>key</a:t>
            </a:r>
            <a:r>
              <a:rPr lang="en-US" sz="2000" dirty="0">
                <a:latin typeface="Consolas" pitchFamily="49" charset="0"/>
              </a:rPr>
              <a:t> : 	label </a:t>
            </a:r>
          </a:p>
          <a:p>
            <a:r>
              <a:rPr lang="en-US" sz="2000" b="1" dirty="0">
                <a:latin typeface="Consolas" pitchFamily="49" charset="0"/>
              </a:rPr>
              <a:t>axis</a:t>
            </a:r>
            <a:r>
              <a:rPr lang="en-US" sz="2000" dirty="0">
                <a:latin typeface="Consolas" pitchFamily="49" charset="0"/>
              </a:rPr>
              <a:t> :	Axis to retrieve 	cross section</a:t>
            </a:r>
          </a:p>
          <a:p>
            <a:r>
              <a:rPr lang="en-US" sz="2000" b="1" dirty="0">
                <a:latin typeface="Consolas" pitchFamily="49" charset="0"/>
              </a:rPr>
              <a:t>level </a:t>
            </a:r>
            <a:r>
              <a:rPr lang="en-US" sz="2000" dirty="0">
                <a:latin typeface="Consolas" pitchFamily="49" charset="0"/>
              </a:rPr>
              <a:t>: level of key</a:t>
            </a:r>
          </a:p>
          <a:p>
            <a:r>
              <a:rPr lang="en-US" sz="2000" b="1" dirty="0" err="1">
                <a:latin typeface="Consolas" pitchFamily="49" charset="0"/>
              </a:rPr>
              <a:t>drop_level</a:t>
            </a:r>
            <a:r>
              <a:rPr lang="en-US" sz="2000" dirty="0">
                <a:latin typeface="Consolas" pitchFamily="49" charset="0"/>
              </a:rPr>
              <a:t> : False if you want to preserve the level</a:t>
            </a:r>
          </a:p>
        </p:txBody>
      </p:sp>
    </p:spTree>
    <p:extLst>
      <p:ext uri="{BB962C8B-B14F-4D97-AF65-F5344CB8AC3E}">
        <p14:creationId xmlns:p14="http://schemas.microsoft.com/office/powerpoint/2010/main" val="12736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13DC8-6B4F-E354-3BEE-DB85652A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30E9-A451-071D-9078-000CFCFD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Cross Sections in </a:t>
            </a:r>
            <a:r>
              <a:rPr lang="en-IN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C4C9-8648-FD9D-9301-B8F64F49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711202"/>
            <a:ext cx="7803551" cy="574357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050" dirty="0"/>
              <a:t>  </a:t>
            </a:r>
          </a:p>
          <a:p>
            <a:r>
              <a:rPr lang="en-US" dirty="0"/>
              <a:t>Example 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72317-8E05-6020-0CFF-1F22FED7458E}"/>
              </a:ext>
            </a:extLst>
          </p:cNvPr>
          <p:cNvSpPr/>
          <p:nvPr/>
        </p:nvSpPr>
        <p:spPr>
          <a:xfrm>
            <a:off x="1026079" y="1795739"/>
            <a:ext cx="6475379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dfMultiCSV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'MultiIndexDemo.csv'</a:t>
            </a:r>
            <a:r>
              <a:rPr lang="en-US" sz="2000" dirty="0">
                <a:latin typeface="Consolas" pitchFamily="49" charset="0"/>
              </a:rPr>
              <a:t>, </a:t>
            </a:r>
            <a:r>
              <a:rPr lang="en-US" sz="2000" dirty="0" err="1">
                <a:latin typeface="Consolas" pitchFamily="49" charset="0"/>
              </a:rPr>
              <a:t>index_col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[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0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1</a:t>
            </a:r>
            <a:r>
              <a:rPr lang="en-US" sz="2000" dirty="0">
                <a:latin typeface="Consolas" pitchFamily="49" charset="0"/>
              </a:rPr>
              <a:t>,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2</a:t>
            </a:r>
            <a:r>
              <a:rPr lang="en-US" sz="2000" dirty="0">
                <a:latin typeface="Consolas" pitchFamily="49" charset="0"/>
              </a:rPr>
              <a:t>])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dfMultiCSV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dfMultiCSV.xs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CE'</a:t>
            </a:r>
            <a:r>
              <a:rPr lang="en-US" sz="2000" dirty="0" err="1">
                <a:latin typeface="Consolas" pitchFamily="49" charset="0"/>
              </a:rPr>
              <a:t>,axis</a:t>
            </a:r>
            <a:r>
              <a:rPr lang="en-US" sz="2000" dirty="0">
                <a:latin typeface="Consolas" pitchFamily="49" charset="0"/>
              </a:rPr>
              <a:t>=0,level=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'Dep'</a:t>
            </a:r>
            <a:r>
              <a:rPr lang="en-US" sz="2000" dirty="0">
                <a:latin typeface="Consolas" pitchFamily="49" charset="0"/>
              </a:rPr>
              <a:t>))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DE19BF3F-0A54-10F0-16CF-ED155E9689AC}"/>
              </a:ext>
            </a:extLst>
          </p:cNvPr>
          <p:cNvSpPr/>
          <p:nvPr/>
        </p:nvSpPr>
        <p:spPr>
          <a:xfrm>
            <a:off x="513633" y="1478748"/>
            <a:ext cx="183084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dfMultiIndex.py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9ADA5-85AB-8B69-95CA-6B7245EC7481}"/>
              </a:ext>
            </a:extLst>
          </p:cNvPr>
          <p:cNvSpPr/>
          <p:nvPr/>
        </p:nvSpPr>
        <p:spPr>
          <a:xfrm>
            <a:off x="7593642" y="1041686"/>
            <a:ext cx="4466595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dirty="0">
                <a:latin typeface="Consolas" pitchFamily="49" charset="0"/>
              </a:rPr>
              <a:t> 		   RN  S1  S2  S3</a:t>
            </a:r>
          </a:p>
          <a:p>
            <a:r>
              <a:rPr lang="pt-BR" dirty="0">
                <a:latin typeface="Consolas" pitchFamily="49" charset="0"/>
              </a:rPr>
              <a:t>Col     Dep Sem                 </a:t>
            </a:r>
          </a:p>
          <a:p>
            <a:r>
              <a:rPr lang="pt-BR" dirty="0">
                <a:latin typeface="Consolas" pitchFamily="49" charset="0"/>
              </a:rPr>
              <a:t>ABC     CE  5    101  50  60  70</a:t>
            </a:r>
          </a:p>
          <a:p>
            <a:r>
              <a:rPr lang="pt-BR" dirty="0">
                <a:latin typeface="Consolas" pitchFamily="49" charset="0"/>
              </a:rPr>
              <a:t>            5    102  48  70  25</a:t>
            </a:r>
          </a:p>
          <a:p>
            <a:r>
              <a:rPr lang="pt-BR" dirty="0">
                <a:latin typeface="Consolas" pitchFamily="49" charset="0"/>
              </a:rPr>
              <a:t>            7    101  58  59  51</a:t>
            </a:r>
          </a:p>
          <a:p>
            <a:r>
              <a:rPr lang="pt-BR" dirty="0">
                <a:latin typeface="Consolas" pitchFamily="49" charset="0"/>
              </a:rPr>
              <a:t>        ME  5    101  30  35  39</a:t>
            </a:r>
          </a:p>
          <a:p>
            <a:r>
              <a:rPr lang="pt-BR" dirty="0">
                <a:latin typeface="Consolas" pitchFamily="49" charset="0"/>
              </a:rPr>
              <a:t>            5    102  50  90  48</a:t>
            </a:r>
          </a:p>
          <a:p>
            <a:r>
              <a:rPr lang="pt-BR" dirty="0">
                <a:latin typeface="Consolas" pitchFamily="49" charset="0"/>
              </a:rPr>
              <a:t>Darshan CE  5    101  88  99  77</a:t>
            </a:r>
          </a:p>
          <a:p>
            <a:r>
              <a:rPr lang="pt-BR" dirty="0">
                <a:latin typeface="Consolas" pitchFamily="49" charset="0"/>
              </a:rPr>
              <a:t>            5    102  99  84  76</a:t>
            </a:r>
          </a:p>
          <a:p>
            <a:r>
              <a:rPr lang="pt-BR" dirty="0">
                <a:latin typeface="Consolas" pitchFamily="49" charset="0"/>
              </a:rPr>
              <a:t>            7    101  88  77  99</a:t>
            </a:r>
          </a:p>
          <a:p>
            <a:r>
              <a:rPr lang="pt-BR" dirty="0">
                <a:latin typeface="Consolas" pitchFamily="49" charset="0"/>
              </a:rPr>
              <a:t>        ME  5    101  44  88  99</a:t>
            </a:r>
            <a:endParaRPr lang="en-IN" dirty="0">
              <a:latin typeface="Consolas" pitchFamily="49" charset="0"/>
            </a:endParaRP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DBDFE074-7F6B-059F-D443-24BF2FCF5DA4}"/>
              </a:ext>
            </a:extLst>
          </p:cNvPr>
          <p:cNvSpPr/>
          <p:nvPr/>
        </p:nvSpPr>
        <p:spPr>
          <a:xfrm>
            <a:off x="533400" y="3615552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BA781A-5909-87E2-B0B6-8FAF517AE6AC}"/>
              </a:ext>
            </a:extLst>
          </p:cNvPr>
          <p:cNvSpPr/>
          <p:nvPr/>
        </p:nvSpPr>
        <p:spPr>
          <a:xfrm>
            <a:off x="533400" y="3938562"/>
            <a:ext cx="4762501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2000" dirty="0">
                <a:latin typeface="Consolas" pitchFamily="49" charset="0"/>
              </a:rPr>
              <a:t> RN  S1  S2  S3</a:t>
            </a:r>
          </a:p>
          <a:p>
            <a:r>
              <a:rPr lang="pt-BR" sz="2000" dirty="0">
                <a:latin typeface="Consolas" pitchFamily="49" charset="0"/>
              </a:rPr>
              <a:t>Col     Sem                 </a:t>
            </a:r>
          </a:p>
          <a:p>
            <a:r>
              <a:rPr lang="pt-BR" sz="2000" dirty="0">
                <a:latin typeface="Consolas" pitchFamily="49" charset="0"/>
              </a:rPr>
              <a:t>ABC     5    101  50  60  70</a:t>
            </a:r>
          </a:p>
          <a:p>
            <a:r>
              <a:rPr lang="pt-BR" sz="2000" dirty="0">
                <a:latin typeface="Consolas" pitchFamily="49" charset="0"/>
              </a:rPr>
              <a:t>        5    102  48  70  25</a:t>
            </a:r>
          </a:p>
          <a:p>
            <a:r>
              <a:rPr lang="pt-BR" sz="2000" dirty="0">
                <a:latin typeface="Consolas" pitchFamily="49" charset="0"/>
              </a:rPr>
              <a:t>        7    101  58  59  51</a:t>
            </a:r>
          </a:p>
          <a:p>
            <a:r>
              <a:rPr lang="pt-BR" sz="2000" dirty="0">
                <a:latin typeface="Consolas" pitchFamily="49" charset="0"/>
              </a:rPr>
              <a:t>Darshan 5    101  88  99  77</a:t>
            </a:r>
          </a:p>
          <a:p>
            <a:r>
              <a:rPr lang="pt-BR" sz="2000" dirty="0">
                <a:latin typeface="Consolas" pitchFamily="49" charset="0"/>
              </a:rPr>
              <a:t>        5    102  99  84  76</a:t>
            </a:r>
          </a:p>
          <a:p>
            <a:r>
              <a:rPr lang="pt-BR" sz="2000" dirty="0">
                <a:latin typeface="Consolas" pitchFamily="49" charset="0"/>
              </a:rPr>
              <a:t>        7    101  88  77  99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83180-C331-D5CF-4E7F-751964E71E89}"/>
              </a:ext>
            </a:extLst>
          </p:cNvPr>
          <p:cNvSpPr/>
          <p:nvPr/>
        </p:nvSpPr>
        <p:spPr>
          <a:xfrm>
            <a:off x="513633" y="1801057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222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 animBg="1"/>
      <p:bldP spid="8" grpId="0" animBg="1"/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62473-7D2D-153F-E042-AAC33F09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202-9F24-3BC4-460E-C51B0598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881CE-A8DE-DB3C-9974-0FFB2723B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</p:txBody>
      </p:sp>
    </p:spTree>
    <p:extLst>
      <p:ext uri="{BB962C8B-B14F-4D97-AF65-F5344CB8AC3E}">
        <p14:creationId xmlns:p14="http://schemas.microsoft.com/office/powerpoint/2010/main" val="1881421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3108-AFF5-5A46-B725-13D90E74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614E-0543-4A97-C851-53CC755E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1A69-229D-4DFE-2585-FA76F0302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6688915" cy="5591175"/>
          </a:xfrm>
        </p:spPr>
        <p:txBody>
          <a:bodyPr/>
          <a:lstStyle/>
          <a:p>
            <a:r>
              <a:rPr lang="en-US" dirty="0"/>
              <a:t>Any </a:t>
            </a:r>
            <a:r>
              <a:rPr lang="en-US" dirty="0" err="1"/>
              <a:t>groupby</a:t>
            </a:r>
            <a:r>
              <a:rPr lang="en-US" dirty="0"/>
              <a:t> operation involves one of the following operations on the original object. </a:t>
            </a:r>
          </a:p>
          <a:p>
            <a:r>
              <a:rPr lang="en-US" dirty="0"/>
              <a:t>They are</a:t>
            </a:r>
          </a:p>
          <a:p>
            <a:pPr lvl="1"/>
            <a:r>
              <a:rPr lang="en-US" sz="2200" b="1" dirty="0"/>
              <a:t>Splitting</a:t>
            </a:r>
            <a:r>
              <a:rPr lang="en-US" sz="2200" dirty="0"/>
              <a:t> the Object</a:t>
            </a:r>
          </a:p>
          <a:p>
            <a:pPr lvl="1"/>
            <a:r>
              <a:rPr lang="en-US" sz="2200" b="1" dirty="0"/>
              <a:t>Applying</a:t>
            </a:r>
            <a:r>
              <a:rPr lang="en-US" sz="2200" dirty="0"/>
              <a:t> a function</a:t>
            </a:r>
          </a:p>
          <a:p>
            <a:pPr lvl="1"/>
            <a:r>
              <a:rPr lang="en-US" sz="2200" b="1" dirty="0"/>
              <a:t>Combining</a:t>
            </a:r>
            <a:r>
              <a:rPr lang="en-US" sz="2200" dirty="0"/>
              <a:t> the results</a:t>
            </a:r>
          </a:p>
          <a:p>
            <a:r>
              <a:rPr lang="en-US" dirty="0"/>
              <a:t>In many situations, we split the data into sets and we apply some functionality on each subset.</a:t>
            </a:r>
          </a:p>
          <a:p>
            <a:r>
              <a:rPr lang="en-US" dirty="0"/>
              <a:t> we can perform the following operations </a:t>
            </a:r>
          </a:p>
          <a:p>
            <a:pPr lvl="1"/>
            <a:r>
              <a:rPr lang="en-US" sz="2200" b="1" dirty="0"/>
              <a:t>Aggregation</a:t>
            </a:r>
            <a:r>
              <a:rPr lang="en-US" sz="2200" dirty="0"/>
              <a:t> − computing a summary statistic</a:t>
            </a:r>
          </a:p>
          <a:p>
            <a:pPr lvl="1"/>
            <a:r>
              <a:rPr lang="en-US" sz="2200" b="1" dirty="0"/>
              <a:t>Transformation</a:t>
            </a:r>
            <a:r>
              <a:rPr lang="en-US" sz="2200" dirty="0"/>
              <a:t> − perform some group-specific operation</a:t>
            </a:r>
          </a:p>
          <a:p>
            <a:pPr lvl="1"/>
            <a:r>
              <a:rPr lang="en-US" sz="2200" b="1" dirty="0"/>
              <a:t>Filtration</a:t>
            </a:r>
            <a:r>
              <a:rPr lang="en-US" sz="2200" dirty="0"/>
              <a:t> − discarding the data with some condition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002200-6970-D0A7-5819-E6EAB2C5933D}"/>
              </a:ext>
            </a:extLst>
          </p:cNvPr>
          <p:cNvGraphicFramePr>
            <a:graphicFrameLocks noGrp="1"/>
          </p:cNvGraphicFramePr>
          <p:nvPr/>
        </p:nvGraphicFramePr>
        <p:xfrm>
          <a:off x="7099301" y="1234016"/>
          <a:ext cx="217804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Enno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8.9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5.6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215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218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5.8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822EA5-8E5B-4863-DDC7-10FAB920C1D7}"/>
              </a:ext>
            </a:extLst>
          </p:cNvPr>
          <p:cNvGraphicFramePr>
            <a:graphicFrameLocks noGrp="1"/>
          </p:cNvGraphicFramePr>
          <p:nvPr/>
        </p:nvGraphicFramePr>
        <p:xfrm>
          <a:off x="9680575" y="2815166"/>
          <a:ext cx="2416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</a:t>
                      </a:r>
                      <a:r>
                        <a:rPr lang="en-IN" baseline="0" dirty="0"/>
                        <a:t> CPI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Darshan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8.65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4.8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5.83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835D8-AA44-2F14-8ADC-1C958C12FE26}"/>
              </a:ext>
            </a:extLst>
          </p:cNvPr>
          <p:cNvCxnSpPr/>
          <p:nvPr/>
        </p:nvCxnSpPr>
        <p:spPr>
          <a:xfrm>
            <a:off x="9305925" y="2324100"/>
            <a:ext cx="371475" cy="1057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C1E88A-34C0-D3FF-B6F9-25BFEAFF51BE}"/>
              </a:ext>
            </a:extLst>
          </p:cNvPr>
          <p:cNvCxnSpPr/>
          <p:nvPr/>
        </p:nvCxnSpPr>
        <p:spPr>
          <a:xfrm flipV="1">
            <a:off x="9296400" y="3743325"/>
            <a:ext cx="3810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DD7B3B-14F1-A380-1594-790D97853992}"/>
              </a:ext>
            </a:extLst>
          </p:cNvPr>
          <p:cNvCxnSpPr/>
          <p:nvPr/>
        </p:nvCxnSpPr>
        <p:spPr>
          <a:xfrm flipV="1">
            <a:off x="9296400" y="4191000"/>
            <a:ext cx="3429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6E8A0-B64C-552A-8776-4E7561E5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348B-6B65-74DC-33DF-0773361B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205A-3673-761A-B776-5B1D5490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6964363" cy="5591175"/>
          </a:xfrm>
        </p:spPr>
        <p:txBody>
          <a:bodyPr/>
          <a:lstStyle/>
          <a:p>
            <a:r>
              <a:rPr lang="en-US" dirty="0"/>
              <a:t>Basic ways to use of </a:t>
            </a:r>
            <a:r>
              <a:rPr lang="en-US" dirty="0" err="1"/>
              <a:t>groupby</a:t>
            </a:r>
            <a:r>
              <a:rPr lang="en-US" dirty="0"/>
              <a:t> method</a:t>
            </a:r>
          </a:p>
          <a:p>
            <a:pPr lvl="1"/>
            <a:r>
              <a:rPr lang="en-US" sz="2200" dirty="0" err="1"/>
              <a:t>df.groupby</a:t>
            </a:r>
            <a:r>
              <a:rPr lang="en-US" sz="2200" dirty="0"/>
              <a:t>('key')</a:t>
            </a:r>
          </a:p>
          <a:p>
            <a:pPr lvl="1"/>
            <a:r>
              <a:rPr lang="en-US" sz="2200" dirty="0" err="1"/>
              <a:t>df.groupby</a:t>
            </a:r>
            <a:r>
              <a:rPr lang="en-US" sz="2200" dirty="0"/>
              <a:t>(['key1','key2'])</a:t>
            </a:r>
          </a:p>
          <a:p>
            <a:pPr lvl="1"/>
            <a:r>
              <a:rPr lang="en-US" sz="2200" dirty="0" err="1"/>
              <a:t>df.groupby</a:t>
            </a:r>
            <a:r>
              <a:rPr lang="en-US" sz="2200" dirty="0"/>
              <a:t>(</a:t>
            </a:r>
            <a:r>
              <a:rPr lang="en-US" sz="2200" dirty="0" err="1"/>
              <a:t>key,axis</a:t>
            </a:r>
            <a:r>
              <a:rPr lang="en-US" sz="2200" dirty="0"/>
              <a:t>=1)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3585B5-4AAA-C4E0-838B-937E2ECCF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47079"/>
              </p:ext>
            </p:extLst>
          </p:nvPr>
        </p:nvGraphicFramePr>
        <p:xfrm>
          <a:off x="6212893" y="1317992"/>
          <a:ext cx="217804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Enno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8.9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Darshan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128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8.7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5.6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215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218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4.2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5.8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ED92665-CB6D-7EEA-D81B-5EAB7DEBE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97138"/>
              </p:ext>
            </p:extLst>
          </p:nvPr>
        </p:nvGraphicFramePr>
        <p:xfrm>
          <a:off x="8794167" y="2899142"/>
          <a:ext cx="2416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</a:t>
                      </a:r>
                      <a:r>
                        <a:rPr lang="en-IN" baseline="0" dirty="0"/>
                        <a:t> CPI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Darshan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8.65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ABC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4.8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XYZ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5.83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B3BA04-54E2-4D99-19D3-47B8EEC010AF}"/>
              </a:ext>
            </a:extLst>
          </p:cNvPr>
          <p:cNvCxnSpPr/>
          <p:nvPr/>
        </p:nvCxnSpPr>
        <p:spPr>
          <a:xfrm>
            <a:off x="8419517" y="2408076"/>
            <a:ext cx="371475" cy="1057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88978B-1B20-BC37-9277-7179F14CF00C}"/>
              </a:ext>
            </a:extLst>
          </p:cNvPr>
          <p:cNvCxnSpPr/>
          <p:nvPr/>
        </p:nvCxnSpPr>
        <p:spPr>
          <a:xfrm flipV="1">
            <a:off x="8409992" y="3827301"/>
            <a:ext cx="3810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3B1E01-4ED4-0A63-28A7-A05CD015C101}"/>
              </a:ext>
            </a:extLst>
          </p:cNvPr>
          <p:cNvCxnSpPr/>
          <p:nvPr/>
        </p:nvCxnSpPr>
        <p:spPr>
          <a:xfrm flipV="1">
            <a:off x="8409992" y="4274976"/>
            <a:ext cx="3429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7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FA3A-F987-4309-FBA1-F05CF152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3E3-2AB6-C421-90F9-21DEB861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EF79-AC80-74A0-1B74-A554A20D7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Listing all the groups student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7D96D-16A2-5665-0F01-BB4AD3CFBC22}"/>
              </a:ext>
            </a:extLst>
          </p:cNvPr>
          <p:cNvSpPr/>
          <p:nvPr/>
        </p:nvSpPr>
        <p:spPr>
          <a:xfrm>
            <a:off x="1028855" y="1756315"/>
            <a:ext cx="5521041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</a:t>
            </a:r>
            <a:r>
              <a:rPr lang="en-US" sz="2000" dirty="0">
                <a:latin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</a:rPr>
              <a:t>pd.read_csv</a:t>
            </a:r>
            <a:r>
              <a:rPr lang="en-US" sz="2000" dirty="0">
                <a:latin typeface="Consolas" pitchFamily="49" charset="0"/>
              </a:rPr>
              <a:t>("</a:t>
            </a:r>
            <a:r>
              <a:rPr lang="en-US" sz="2000" dirty="0" err="1">
                <a:latin typeface="Consolas" pitchFamily="49" charset="0"/>
              </a:rPr>
              <a:t>collegeData.csv</a:t>
            </a:r>
            <a:r>
              <a:rPr lang="en-US" sz="2000" dirty="0">
                <a:latin typeface="Consolas" pitchFamily="49" charset="0"/>
              </a:rPr>
              <a:t>")</a:t>
            </a:r>
          </a:p>
          <a:p>
            <a:r>
              <a:rPr lang="en-US" sz="2000" dirty="0">
                <a:latin typeface="Consolas" pitchFamily="49" charset="0"/>
              </a:rPr>
              <a:t>g = </a:t>
            </a:r>
            <a:r>
              <a:rPr lang="en-US" sz="2000" dirty="0" err="1">
                <a:latin typeface="Consolas" pitchFamily="49" charset="0"/>
              </a:rPr>
              <a:t>df.groupby</a:t>
            </a:r>
            <a:r>
              <a:rPr lang="en-US" sz="2000" dirty="0">
                <a:latin typeface="Consolas" pitchFamily="49" charset="0"/>
              </a:rPr>
              <a:t>("College")</a:t>
            </a:r>
          </a:p>
          <a:p>
            <a:r>
              <a:rPr lang="en-US" sz="2000" dirty="0">
                <a:latin typeface="Consolas" pitchFamily="49" charset="0"/>
              </a:rPr>
              <a:t>for </a:t>
            </a:r>
            <a:r>
              <a:rPr lang="en-US" sz="2000" dirty="0" err="1">
                <a:latin typeface="Consolas" pitchFamily="49" charset="0"/>
              </a:rPr>
              <a:t>name,group</a:t>
            </a:r>
            <a:r>
              <a:rPr lang="en-US" sz="2000" dirty="0">
                <a:latin typeface="Consolas" pitchFamily="49" charset="0"/>
              </a:rPr>
              <a:t> in g:</a:t>
            </a:r>
          </a:p>
          <a:p>
            <a:r>
              <a:rPr lang="en-US" sz="2000" dirty="0">
                <a:latin typeface="Consolas" pitchFamily="49" charset="0"/>
              </a:rPr>
              <a:t>    print("--",name,"--")</a:t>
            </a:r>
          </a:p>
          <a:p>
            <a:r>
              <a:rPr lang="en-US" sz="2000" dirty="0">
                <a:latin typeface="Consolas" pitchFamily="49" charset="0"/>
              </a:rPr>
              <a:t>    print(group)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89A368-F1B7-5ADA-3F03-2DAC4ED805BF}"/>
              </a:ext>
            </a:extLst>
          </p:cNvPr>
          <p:cNvSpPr/>
          <p:nvPr/>
        </p:nvSpPr>
        <p:spPr>
          <a:xfrm>
            <a:off x="528863" y="1756315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AF9237D4-735C-A49C-E550-C1F2EE111E95}"/>
              </a:ext>
            </a:extLst>
          </p:cNvPr>
          <p:cNvSpPr/>
          <p:nvPr/>
        </p:nvSpPr>
        <p:spPr>
          <a:xfrm>
            <a:off x="528863" y="142713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8A6571-9CD7-FB83-675F-6D3B63E2F36B}"/>
              </a:ext>
            </a:extLst>
          </p:cNvPr>
          <p:cNvSpPr/>
          <p:nvPr/>
        </p:nvSpPr>
        <p:spPr>
          <a:xfrm>
            <a:off x="6788229" y="1741801"/>
            <a:ext cx="3242179" cy="4801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dirty="0">
                <a:latin typeface="Consolas" pitchFamily="49" charset="0"/>
              </a:rPr>
              <a:t>-- ABC --</a:t>
            </a:r>
          </a:p>
          <a:p>
            <a:r>
              <a:rPr lang="en-IN" dirty="0">
                <a:latin typeface="Consolas" pitchFamily="49" charset="0"/>
              </a:rPr>
              <a:t>  College  </a:t>
            </a:r>
            <a:r>
              <a:rPr lang="en-IN" dirty="0" err="1">
                <a:latin typeface="Consolas" pitchFamily="49" charset="0"/>
              </a:rPr>
              <a:t>RollNo</a:t>
            </a:r>
            <a:r>
              <a:rPr lang="en-IN" dirty="0">
                <a:latin typeface="Consolas" pitchFamily="49" charset="0"/>
              </a:rPr>
              <a:t>  SPI</a:t>
            </a:r>
          </a:p>
          <a:p>
            <a:r>
              <a:rPr lang="en-IN" dirty="0">
                <a:latin typeface="Consolas" pitchFamily="49" charset="0"/>
              </a:rPr>
              <a:t>4     ABC     211  5.6</a:t>
            </a:r>
          </a:p>
          <a:p>
            <a:r>
              <a:rPr lang="en-IN" dirty="0">
                <a:latin typeface="Consolas" pitchFamily="49" charset="0"/>
              </a:rPr>
              <a:t>5     ABC     212  6.2</a:t>
            </a:r>
          </a:p>
          <a:p>
            <a:r>
              <a:rPr lang="en-IN" dirty="0">
                <a:latin typeface="Consolas" pitchFamily="49" charset="0"/>
              </a:rPr>
              <a:t>6     ABC     215  3.2</a:t>
            </a:r>
          </a:p>
          <a:p>
            <a:r>
              <a:rPr lang="en-IN" dirty="0">
                <a:latin typeface="Consolas" pitchFamily="49" charset="0"/>
              </a:rPr>
              <a:t>7     ABC     218  4.2</a:t>
            </a:r>
          </a:p>
          <a:p>
            <a:r>
              <a:rPr lang="en-IN" dirty="0">
                <a:latin typeface="Consolas" pitchFamily="49" charset="0"/>
              </a:rPr>
              <a:t>-- Darshan --</a:t>
            </a:r>
          </a:p>
          <a:p>
            <a:r>
              <a:rPr lang="en-IN" dirty="0">
                <a:latin typeface="Consolas" pitchFamily="49" charset="0"/>
              </a:rPr>
              <a:t>   College  </a:t>
            </a:r>
            <a:r>
              <a:rPr lang="en-IN" dirty="0" err="1">
                <a:latin typeface="Consolas" pitchFamily="49" charset="0"/>
              </a:rPr>
              <a:t>RollNo</a:t>
            </a:r>
            <a:r>
              <a:rPr lang="en-IN" dirty="0">
                <a:latin typeface="Consolas" pitchFamily="49" charset="0"/>
              </a:rPr>
              <a:t>  SPI</a:t>
            </a:r>
          </a:p>
          <a:p>
            <a:r>
              <a:rPr lang="en-IN" dirty="0">
                <a:latin typeface="Consolas" pitchFamily="49" charset="0"/>
              </a:rPr>
              <a:t>0  Darshan     123  8.9</a:t>
            </a:r>
          </a:p>
          <a:p>
            <a:r>
              <a:rPr lang="en-IN" dirty="0">
                <a:latin typeface="Consolas" pitchFamily="49" charset="0"/>
              </a:rPr>
              <a:t>1  Darshan     124  9.2</a:t>
            </a:r>
          </a:p>
          <a:p>
            <a:r>
              <a:rPr lang="en-IN" dirty="0">
                <a:latin typeface="Consolas" pitchFamily="49" charset="0"/>
              </a:rPr>
              <a:t>2  Darshan     125  7.8</a:t>
            </a:r>
          </a:p>
          <a:p>
            <a:r>
              <a:rPr lang="en-IN" dirty="0">
                <a:latin typeface="Consolas" pitchFamily="49" charset="0"/>
              </a:rPr>
              <a:t>3  Darshan     128  8.7</a:t>
            </a:r>
          </a:p>
          <a:p>
            <a:r>
              <a:rPr lang="en-IN" dirty="0">
                <a:latin typeface="Consolas" pitchFamily="49" charset="0"/>
              </a:rPr>
              <a:t>-- XYZ --</a:t>
            </a:r>
          </a:p>
          <a:p>
            <a:r>
              <a:rPr lang="en-IN" dirty="0">
                <a:latin typeface="Consolas" pitchFamily="49" charset="0"/>
              </a:rPr>
              <a:t>   College  </a:t>
            </a:r>
            <a:r>
              <a:rPr lang="en-IN" dirty="0" err="1">
                <a:latin typeface="Consolas" pitchFamily="49" charset="0"/>
              </a:rPr>
              <a:t>RollNo</a:t>
            </a:r>
            <a:r>
              <a:rPr lang="en-IN" dirty="0">
                <a:latin typeface="Consolas" pitchFamily="49" charset="0"/>
              </a:rPr>
              <a:t>  SPI</a:t>
            </a:r>
          </a:p>
          <a:p>
            <a:r>
              <a:rPr lang="en-IN" dirty="0">
                <a:latin typeface="Consolas" pitchFamily="49" charset="0"/>
              </a:rPr>
              <a:t>8      XYZ     312  5.2</a:t>
            </a:r>
          </a:p>
          <a:p>
            <a:r>
              <a:rPr lang="en-IN" dirty="0">
                <a:latin typeface="Consolas" pitchFamily="49" charset="0"/>
              </a:rPr>
              <a:t>9      XYZ     315  6.5</a:t>
            </a:r>
          </a:p>
          <a:p>
            <a:r>
              <a:rPr lang="en-IN" dirty="0">
                <a:latin typeface="Consolas" pitchFamily="49" charset="0"/>
              </a:rPr>
              <a:t>10     XYZ     315  5.8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9FA03C42-80DC-ACFC-C208-6AE48CCE1AD9}"/>
              </a:ext>
            </a:extLst>
          </p:cNvPr>
          <p:cNvSpPr/>
          <p:nvPr/>
        </p:nvSpPr>
        <p:spPr>
          <a:xfrm>
            <a:off x="6788229" y="1427131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4B6D3-16C7-4F0E-5F0E-132C20929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3081-B664-F6F2-CA9B-3977645B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Need of Data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6D34C-1301-4D6D-B762-C8D53E397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3356076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3146-4106-FFCD-4C3F-0E9EBB66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7818-5DD4-C4C5-0866-8CECDCBA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FFDF-8C19-C860-D087-992272A2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Listing all the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04C38C-ACD6-182F-821B-C2DE06AB0021}"/>
              </a:ext>
            </a:extLst>
          </p:cNvPr>
          <p:cNvSpPr/>
          <p:nvPr/>
        </p:nvSpPr>
        <p:spPr>
          <a:xfrm>
            <a:off x="989119" y="1808225"/>
            <a:ext cx="5521041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'IPLDataSet.csv'</a:t>
            </a:r>
            <a:r>
              <a:rPr lang="en-US" sz="2000" dirty="0">
                <a:latin typeface="Consolas" pitchFamily="49" charset="0"/>
              </a:rPr>
              <a:t>) </a:t>
            </a:r>
            <a:br>
              <a:rPr lang="en-US" sz="2000" dirty="0">
                <a:latin typeface="Consolas" pitchFamily="49" charset="0"/>
              </a:rPr>
            </a:br>
            <a:r>
              <a:rPr lang="en-US" sz="2000" dirty="0">
                <a:latin typeface="Consolas" pitchFamily="49" charset="0"/>
              </a:rPr>
              <a:t>print(</a:t>
            </a:r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'Year'</a:t>
            </a:r>
            <a:r>
              <a:rPr lang="en-US" sz="2000" dirty="0"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groups)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21481-DDE9-61CE-F8A8-FFBB8D407401}"/>
              </a:ext>
            </a:extLst>
          </p:cNvPr>
          <p:cNvSpPr/>
          <p:nvPr/>
        </p:nvSpPr>
        <p:spPr>
          <a:xfrm>
            <a:off x="489127" y="1808225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484A52EF-809B-385D-8B47-7D5EDF5935F1}"/>
              </a:ext>
            </a:extLst>
          </p:cNvPr>
          <p:cNvSpPr/>
          <p:nvPr/>
        </p:nvSpPr>
        <p:spPr>
          <a:xfrm>
            <a:off x="489127" y="147904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CCB46-888C-B9C0-6FA8-5C144E6CD7C5}"/>
              </a:ext>
            </a:extLst>
          </p:cNvPr>
          <p:cNvSpPr/>
          <p:nvPr/>
        </p:nvSpPr>
        <p:spPr>
          <a:xfrm>
            <a:off x="6873413" y="1793711"/>
            <a:ext cx="4762501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{2014: Int64Index([0, 2, 4, 9],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 </a:t>
            </a:r>
          </a:p>
          <a:p>
            <a:r>
              <a:rPr lang="en-US" sz="2000" dirty="0">
                <a:latin typeface="Consolas" pitchFamily="49" charset="0"/>
              </a:rPr>
              <a:t>2015: Int64Index([1, 3, 5, 10],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 </a:t>
            </a:r>
          </a:p>
          <a:p>
            <a:r>
              <a:rPr lang="en-US" sz="2000" dirty="0">
                <a:latin typeface="Consolas" pitchFamily="49" charset="0"/>
              </a:rPr>
              <a:t>2016: Int64Index([6, 8],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 </a:t>
            </a:r>
          </a:p>
          <a:p>
            <a:r>
              <a:rPr lang="en-US" sz="2000" dirty="0">
                <a:latin typeface="Consolas" pitchFamily="49" charset="0"/>
              </a:rPr>
              <a:t>2017: Int64Index([7, 11],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='int64')}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9F5E6DA3-F2B5-B36E-07D3-028E487076E4}"/>
              </a:ext>
            </a:extLst>
          </p:cNvPr>
          <p:cNvSpPr/>
          <p:nvPr/>
        </p:nvSpPr>
        <p:spPr>
          <a:xfrm>
            <a:off x="6873413" y="1479041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5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0E31F-E7F3-1006-8BA1-A922CD660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3B8B-BFAC-E172-5420-BF4175D6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751A-E12A-326B-3368-83FB00E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Group by multiple columns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FBB9-86E4-36A2-D62F-308B7BC15323}"/>
              </a:ext>
            </a:extLst>
          </p:cNvPr>
          <p:cNvSpPr/>
          <p:nvPr/>
        </p:nvSpPr>
        <p:spPr>
          <a:xfrm>
            <a:off x="1001251" y="1643633"/>
            <a:ext cx="568296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'IPLDataSet.csv'</a:t>
            </a:r>
            <a:r>
              <a:rPr lang="en-US" sz="2000" dirty="0">
                <a:latin typeface="Consolas" pitchFamily="49" charset="0"/>
              </a:rPr>
              <a:t>) </a:t>
            </a:r>
            <a:br>
              <a:rPr lang="en-US" sz="2000" dirty="0">
                <a:latin typeface="Consolas" pitchFamily="49" charset="0"/>
              </a:rPr>
            </a:br>
            <a:r>
              <a:rPr lang="en-US" sz="2000" dirty="0">
                <a:latin typeface="Consolas" pitchFamily="49" charset="0"/>
              </a:rPr>
              <a:t>print(</a:t>
            </a:r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/>
              <a:t>[</a:t>
            </a:r>
            <a:r>
              <a:rPr lang="en-US" sz="2000" dirty="0">
                <a:solidFill>
                  <a:srgbClr val="BA2121"/>
                </a:solidFill>
              </a:rPr>
              <a:t>'</a:t>
            </a:r>
            <a:r>
              <a:rPr lang="en-US" sz="2000" dirty="0" err="1">
                <a:solidFill>
                  <a:srgbClr val="BA2121"/>
                </a:solidFill>
              </a:rPr>
              <a:t>Year'</a:t>
            </a:r>
            <a:r>
              <a:rPr lang="en-US" sz="2000" dirty="0" err="1"/>
              <a:t>,</a:t>
            </a:r>
            <a:r>
              <a:rPr lang="en-US" sz="2000" dirty="0" err="1">
                <a:solidFill>
                  <a:srgbClr val="BA2121"/>
                </a:solidFill>
              </a:rPr>
              <a:t>'Team</a:t>
            </a:r>
            <a:r>
              <a:rPr lang="en-US" sz="2000" dirty="0">
                <a:solidFill>
                  <a:srgbClr val="BA2121"/>
                </a:solidFill>
              </a:rPr>
              <a:t>'</a:t>
            </a:r>
            <a:r>
              <a:rPr lang="en-US" sz="2000" dirty="0"/>
              <a:t>]</a:t>
            </a:r>
            <a:r>
              <a:rPr lang="en-US" sz="2000" dirty="0"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groups)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06810-A7E2-AFDC-3822-2F5B7CF454C0}"/>
              </a:ext>
            </a:extLst>
          </p:cNvPr>
          <p:cNvSpPr/>
          <p:nvPr/>
        </p:nvSpPr>
        <p:spPr>
          <a:xfrm>
            <a:off x="501259" y="1643633"/>
            <a:ext cx="499993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9FEF4529-34A8-26D2-9E62-B6F83CE355CB}"/>
              </a:ext>
            </a:extLst>
          </p:cNvPr>
          <p:cNvSpPr/>
          <p:nvPr/>
        </p:nvSpPr>
        <p:spPr>
          <a:xfrm>
            <a:off x="501259" y="131444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dfGroupMul.py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0A6AC-8EEC-F338-5366-2C936340B318}"/>
              </a:ext>
            </a:extLst>
          </p:cNvPr>
          <p:cNvSpPr/>
          <p:nvPr/>
        </p:nvSpPr>
        <p:spPr>
          <a:xfrm>
            <a:off x="6874134" y="1178270"/>
            <a:ext cx="5125033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{(2014, 'Devils'): Int64Index([2],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</a:t>
            </a:r>
          </a:p>
          <a:p>
            <a:r>
              <a:rPr lang="en-US" sz="2000" dirty="0">
                <a:latin typeface="Consolas" pitchFamily="49" charset="0"/>
              </a:rPr>
              <a:t> (2014, 'Kings'): Int64Index([4],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</a:t>
            </a:r>
          </a:p>
          <a:p>
            <a:r>
              <a:rPr lang="en-US" sz="2000" dirty="0">
                <a:latin typeface="Consolas" pitchFamily="49" charset="0"/>
              </a:rPr>
              <a:t> (2014, 'Riders'): Int64Index([0],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</a:t>
            </a:r>
          </a:p>
          <a:p>
            <a:r>
              <a:rPr lang="en-US" sz="2000" dirty="0">
                <a:latin typeface="Consolas" pitchFamily="49" charset="0"/>
              </a:rPr>
              <a:t> ………</a:t>
            </a:r>
          </a:p>
          <a:p>
            <a:r>
              <a:rPr lang="en-US" sz="2000" dirty="0">
                <a:latin typeface="Consolas" pitchFamily="49" charset="0"/>
              </a:rPr>
              <a:t> ………</a:t>
            </a:r>
          </a:p>
          <a:p>
            <a:r>
              <a:rPr lang="en-US" sz="2000" dirty="0">
                <a:latin typeface="Consolas" pitchFamily="49" charset="0"/>
              </a:rPr>
              <a:t> (2016, 'Riders'): Int64Index([8],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</a:t>
            </a:r>
          </a:p>
          <a:p>
            <a:r>
              <a:rPr lang="en-US" sz="2000" dirty="0">
                <a:latin typeface="Consolas" pitchFamily="49" charset="0"/>
              </a:rPr>
              <a:t> (2017, 'Kings'): Int64Index([7],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='int64'),</a:t>
            </a:r>
          </a:p>
          <a:p>
            <a:r>
              <a:rPr lang="en-US" sz="2000" dirty="0">
                <a:latin typeface="Consolas" pitchFamily="49" charset="0"/>
              </a:rPr>
              <a:t> (2017, 'Riders'): Int64Index([11],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='int64')}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A9C57CA5-D885-29D0-0551-B6B7861BBD11}"/>
              </a:ext>
            </a:extLst>
          </p:cNvPr>
          <p:cNvSpPr/>
          <p:nvPr/>
        </p:nvSpPr>
        <p:spPr>
          <a:xfrm>
            <a:off x="6893184" y="863600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7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C6033-8931-026B-8287-9BA6B7A0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D5F2-4C6A-25C6-FAA9-1FBB6507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A81A-3ED0-50EB-1BD5-FE8DDE908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Iterating through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BEFBF-7D62-1E59-4DD2-B0BC55BFDEF1}"/>
              </a:ext>
            </a:extLst>
          </p:cNvPr>
          <p:cNvSpPr/>
          <p:nvPr/>
        </p:nvSpPr>
        <p:spPr>
          <a:xfrm>
            <a:off x="994059" y="1768085"/>
            <a:ext cx="577821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'IPLDataSet.csv'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groupIPL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'Year'</a:t>
            </a:r>
            <a:r>
              <a:rPr lang="en-US" sz="2000" dirty="0">
                <a:latin typeface="Consolas" pitchFamily="49" charset="0"/>
              </a:rPr>
              <a:t>)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for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name,group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AA22FF"/>
                </a:solidFill>
                <a:latin typeface="Consolas" pitchFamily="49" charset="0"/>
              </a:rPr>
              <a:t>in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groupIPL</a:t>
            </a:r>
            <a:r>
              <a:rPr lang="en-US" sz="2000" dirty="0">
                <a:latin typeface="Consolas" pitchFamily="49" charset="0"/>
              </a:rPr>
              <a:t> :</a:t>
            </a:r>
          </a:p>
          <a:p>
            <a:r>
              <a:rPr lang="en-US" sz="2000" dirty="0">
                <a:latin typeface="Consolas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(name)</a:t>
            </a:r>
          </a:p>
          <a:p>
            <a:r>
              <a:rPr lang="en-US" sz="2000" dirty="0">
                <a:latin typeface="Consolas" pitchFamily="49" charset="0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(group)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81280-988B-0508-1745-941B09C68930}"/>
              </a:ext>
            </a:extLst>
          </p:cNvPr>
          <p:cNvSpPr/>
          <p:nvPr/>
        </p:nvSpPr>
        <p:spPr>
          <a:xfrm>
            <a:off x="494067" y="1768085"/>
            <a:ext cx="499993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EF410900-62A9-7AF4-6A57-4F799D42EF8C}"/>
              </a:ext>
            </a:extLst>
          </p:cNvPr>
          <p:cNvSpPr/>
          <p:nvPr/>
        </p:nvSpPr>
        <p:spPr>
          <a:xfrm>
            <a:off x="494067" y="143890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dfGroupIter.py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DB511-2EAC-E5BC-CB48-C7A0F642B9BE}"/>
              </a:ext>
            </a:extLst>
          </p:cNvPr>
          <p:cNvSpPr/>
          <p:nvPr/>
        </p:nvSpPr>
        <p:spPr>
          <a:xfrm>
            <a:off x="7105135" y="1512389"/>
            <a:ext cx="4762501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2015</a:t>
            </a:r>
          </a:p>
          <a:p>
            <a:r>
              <a:rPr lang="en-US" sz="2000" dirty="0">
                <a:latin typeface="Consolas" pitchFamily="49" charset="0"/>
              </a:rPr>
              <a:t>      Team  Rank  Year  Points</a:t>
            </a:r>
          </a:p>
          <a:p>
            <a:r>
              <a:rPr lang="en-US" sz="2000" dirty="0">
                <a:latin typeface="Consolas" pitchFamily="49" charset="0"/>
              </a:rPr>
              <a:t>1   Riders     2  2015     789</a:t>
            </a:r>
          </a:p>
          <a:p>
            <a:r>
              <a:rPr lang="en-US" sz="2000" dirty="0">
                <a:latin typeface="Consolas" pitchFamily="49" charset="0"/>
              </a:rPr>
              <a:t>3   Devils     3  2015     673</a:t>
            </a:r>
          </a:p>
          <a:p>
            <a:r>
              <a:rPr lang="en-US" sz="2000" dirty="0">
                <a:latin typeface="Consolas" pitchFamily="49" charset="0"/>
              </a:rPr>
              <a:t>5    kings     4  2015     812</a:t>
            </a:r>
          </a:p>
          <a:p>
            <a:r>
              <a:rPr lang="en-US" sz="2000" dirty="0">
                <a:latin typeface="Consolas" pitchFamily="49" charset="0"/>
              </a:rPr>
              <a:t>10  Royals     1  2015     804</a:t>
            </a:r>
          </a:p>
          <a:p>
            <a:r>
              <a:rPr lang="en-US" sz="2000" dirty="0">
                <a:latin typeface="Consolas" pitchFamily="49" charset="0"/>
              </a:rPr>
              <a:t>2016</a:t>
            </a:r>
          </a:p>
          <a:p>
            <a:r>
              <a:rPr lang="en-US" sz="2000" dirty="0">
                <a:latin typeface="Consolas" pitchFamily="49" charset="0"/>
              </a:rPr>
              <a:t>     Team  Rank  Year  Points</a:t>
            </a:r>
          </a:p>
          <a:p>
            <a:r>
              <a:rPr lang="en-US" sz="2000" dirty="0">
                <a:latin typeface="Consolas" pitchFamily="49" charset="0"/>
              </a:rPr>
              <a:t>6   Kings     1  2016     756</a:t>
            </a:r>
          </a:p>
          <a:p>
            <a:r>
              <a:rPr lang="en-US" sz="2000" dirty="0">
                <a:latin typeface="Consolas" pitchFamily="49" charset="0"/>
              </a:rPr>
              <a:t>8  Riders     2  2016     694</a:t>
            </a:r>
          </a:p>
          <a:p>
            <a:r>
              <a:rPr lang="en-US" sz="2000" dirty="0">
                <a:latin typeface="Consolas" pitchFamily="49" charset="0"/>
              </a:rPr>
              <a:t>2017</a:t>
            </a:r>
          </a:p>
          <a:p>
            <a:r>
              <a:rPr lang="en-US" sz="2000" dirty="0">
                <a:latin typeface="Consolas" pitchFamily="49" charset="0"/>
              </a:rPr>
              <a:t>      Team  Rank  Year  Points</a:t>
            </a:r>
          </a:p>
          <a:p>
            <a:r>
              <a:rPr lang="en-US" sz="2000" dirty="0">
                <a:latin typeface="Consolas" pitchFamily="49" charset="0"/>
              </a:rPr>
              <a:t>7    Kings     1  2017     788</a:t>
            </a:r>
          </a:p>
          <a:p>
            <a:r>
              <a:rPr lang="en-US" sz="2000" dirty="0">
                <a:latin typeface="Consolas" pitchFamily="49" charset="0"/>
              </a:rPr>
              <a:t>11  Riders     2  2017     690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15692EC7-B0BD-F989-82DE-BA20C151ADB1}"/>
              </a:ext>
            </a:extLst>
          </p:cNvPr>
          <p:cNvSpPr/>
          <p:nvPr/>
        </p:nvSpPr>
        <p:spPr>
          <a:xfrm>
            <a:off x="7105135" y="1197719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0793EC-4F9E-353E-E172-671A022F9F4F}"/>
              </a:ext>
            </a:extLst>
          </p:cNvPr>
          <p:cNvSpPr/>
          <p:nvPr/>
        </p:nvSpPr>
        <p:spPr>
          <a:xfrm>
            <a:off x="494067" y="3974602"/>
            <a:ext cx="4762501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2014</a:t>
            </a:r>
          </a:p>
          <a:p>
            <a:r>
              <a:rPr lang="en-US" sz="2000" dirty="0">
                <a:latin typeface="Consolas" pitchFamily="49" charset="0"/>
              </a:rPr>
              <a:t>     Team  Rank  Year  Points</a:t>
            </a:r>
          </a:p>
          <a:p>
            <a:r>
              <a:rPr lang="en-US" sz="2000" dirty="0">
                <a:latin typeface="Consolas" pitchFamily="49" charset="0"/>
              </a:rPr>
              <a:t>0  Riders     1  2014     876</a:t>
            </a:r>
          </a:p>
          <a:p>
            <a:r>
              <a:rPr lang="en-US" sz="2000" dirty="0">
                <a:latin typeface="Consolas" pitchFamily="49" charset="0"/>
              </a:rPr>
              <a:t>2  Devils     2  2014     863</a:t>
            </a:r>
          </a:p>
          <a:p>
            <a:r>
              <a:rPr lang="en-US" sz="2000" dirty="0">
                <a:latin typeface="Consolas" pitchFamily="49" charset="0"/>
              </a:rPr>
              <a:t>4   Kings     3  2014     741</a:t>
            </a:r>
          </a:p>
          <a:p>
            <a:r>
              <a:rPr lang="en-US" sz="2000" dirty="0">
                <a:latin typeface="Consolas" pitchFamily="49" charset="0"/>
              </a:rPr>
              <a:t>9  Royals     4  2014     701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D41D47D4-1C2B-AC4B-7FD5-3571F450508F}"/>
              </a:ext>
            </a:extLst>
          </p:cNvPr>
          <p:cNvSpPr/>
          <p:nvPr/>
        </p:nvSpPr>
        <p:spPr>
          <a:xfrm>
            <a:off x="494067" y="3659187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8029-5D81-3558-D735-03B364E2B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0F6C-6351-E5C6-AD73-BBAAD424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3695-F9E7-B086-1263-34A708D29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Aggregating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D603B-C915-A39F-6202-E037B669D3D3}"/>
              </a:ext>
            </a:extLst>
          </p:cNvPr>
          <p:cNvSpPr/>
          <p:nvPr/>
        </p:nvSpPr>
        <p:spPr>
          <a:xfrm>
            <a:off x="984534" y="1749200"/>
            <a:ext cx="5940141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dfSales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'SalesDataSet.csv'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dfSales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'YEAR_ID'</a:t>
            </a:r>
            <a:r>
              <a:rPr lang="en-US" sz="2000" dirty="0">
                <a:latin typeface="Consolas" pitchFamily="49" charset="0"/>
              </a:rPr>
              <a:t>])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count()[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'QUANTITYORDERED'</a:t>
            </a:r>
            <a:r>
              <a:rPr lang="en-US" sz="2000" dirty="0">
                <a:latin typeface="Consolas" pitchFamily="49" charset="0"/>
              </a:rPr>
              <a:t>])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dfSales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'YEAR_ID'</a:t>
            </a:r>
            <a:r>
              <a:rPr lang="en-US" sz="2000" dirty="0">
                <a:latin typeface="Consolas" pitchFamily="49" charset="0"/>
              </a:rPr>
              <a:t>])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sum()[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'QUANTITYORDERED'</a:t>
            </a:r>
            <a:r>
              <a:rPr lang="en-US" sz="2000" dirty="0">
                <a:latin typeface="Consolas" pitchFamily="49" charset="0"/>
              </a:rPr>
              <a:t>])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itchFamily="49" charset="0"/>
              </a:rPr>
              <a:t>print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dfSales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groupby</a:t>
            </a:r>
            <a:r>
              <a:rPr lang="en-US" sz="2000" dirty="0">
                <a:latin typeface="Consolas" pitchFamily="49" charset="0"/>
              </a:rPr>
              <a:t>([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'YEAR_ID'</a:t>
            </a:r>
            <a:r>
              <a:rPr lang="en-US" sz="2000" dirty="0">
                <a:latin typeface="Consolas" pitchFamily="49" charset="0"/>
              </a:rPr>
              <a:t>])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latin typeface="Consolas" pitchFamily="49" charset="0"/>
              </a:rPr>
              <a:t>mean()[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'QUANTITYORDERED'</a:t>
            </a:r>
            <a:r>
              <a:rPr lang="en-US" sz="2000" dirty="0">
                <a:latin typeface="Consolas" pitchFamily="49" charset="0"/>
              </a:rPr>
              <a:t>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B5E3F-63CA-4297-089C-6E0685CE603E}"/>
              </a:ext>
            </a:extLst>
          </p:cNvPr>
          <p:cNvSpPr/>
          <p:nvPr/>
        </p:nvSpPr>
        <p:spPr>
          <a:xfrm>
            <a:off x="484543" y="1749200"/>
            <a:ext cx="499993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CB83140B-8B3A-031D-5846-1C4C74F90725}"/>
              </a:ext>
            </a:extLst>
          </p:cNvPr>
          <p:cNvSpPr/>
          <p:nvPr/>
        </p:nvSpPr>
        <p:spPr>
          <a:xfrm>
            <a:off x="484543" y="142001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dfGroupAgg.py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7CA3-D4C3-7940-931D-EC334A302678}"/>
              </a:ext>
            </a:extLst>
          </p:cNvPr>
          <p:cNvSpPr/>
          <p:nvPr/>
        </p:nvSpPr>
        <p:spPr>
          <a:xfrm>
            <a:off x="7194679" y="1165558"/>
            <a:ext cx="440327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YEAR_ID</a:t>
            </a:r>
          </a:p>
          <a:p>
            <a:r>
              <a:rPr lang="en-US" sz="2000" dirty="0">
                <a:latin typeface="Consolas" pitchFamily="49" charset="0"/>
              </a:rPr>
              <a:t>2003    34612</a:t>
            </a:r>
          </a:p>
          <a:p>
            <a:r>
              <a:rPr lang="en-US" sz="2000" dirty="0">
                <a:latin typeface="Consolas" pitchFamily="49" charset="0"/>
              </a:rPr>
              <a:t>2004    46824</a:t>
            </a:r>
          </a:p>
          <a:p>
            <a:r>
              <a:rPr lang="en-US" sz="2000" dirty="0">
                <a:latin typeface="Consolas" pitchFamily="49" charset="0"/>
              </a:rPr>
              <a:t>2005    17631</a:t>
            </a:r>
          </a:p>
          <a:p>
            <a:r>
              <a:rPr lang="en-US" sz="2000" dirty="0">
                <a:latin typeface="Consolas" pitchFamily="49" charset="0"/>
              </a:rPr>
              <a:t>Name: QUANTITYORDERED,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: int64</a:t>
            </a:r>
          </a:p>
          <a:p>
            <a:r>
              <a:rPr lang="en-US" sz="2000" dirty="0">
                <a:latin typeface="Consolas" pitchFamily="49" charset="0"/>
              </a:rPr>
              <a:t>YEAR_ID</a:t>
            </a:r>
          </a:p>
          <a:p>
            <a:r>
              <a:rPr lang="en-US" sz="2000" dirty="0">
                <a:latin typeface="Consolas" pitchFamily="49" charset="0"/>
              </a:rPr>
              <a:t>2003    34.612000</a:t>
            </a:r>
          </a:p>
          <a:p>
            <a:r>
              <a:rPr lang="en-US" sz="2000" dirty="0">
                <a:latin typeface="Consolas" pitchFamily="49" charset="0"/>
              </a:rPr>
              <a:t>2004    34.813383</a:t>
            </a:r>
          </a:p>
          <a:p>
            <a:r>
              <a:rPr lang="en-US" sz="2000" dirty="0">
                <a:latin typeface="Consolas" pitchFamily="49" charset="0"/>
              </a:rPr>
              <a:t>2005    36.884937</a:t>
            </a:r>
          </a:p>
          <a:p>
            <a:r>
              <a:rPr lang="en-US" sz="2000" dirty="0">
                <a:latin typeface="Consolas" pitchFamily="49" charset="0"/>
              </a:rPr>
              <a:t>Name: QUANTITYORDERED,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: float64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2739B3B2-A97F-A57C-E8E2-4664AE398B30}"/>
              </a:ext>
            </a:extLst>
          </p:cNvPr>
          <p:cNvSpPr/>
          <p:nvPr/>
        </p:nvSpPr>
        <p:spPr>
          <a:xfrm>
            <a:off x="7194679" y="866264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9AFEA-D2F6-F735-BF63-5B3B8272DF16}"/>
              </a:ext>
            </a:extLst>
          </p:cNvPr>
          <p:cNvSpPr/>
          <p:nvPr/>
        </p:nvSpPr>
        <p:spPr>
          <a:xfrm>
            <a:off x="484543" y="4459855"/>
            <a:ext cx="440327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YEAR_ID</a:t>
            </a:r>
          </a:p>
          <a:p>
            <a:r>
              <a:rPr lang="en-US" sz="2000" dirty="0">
                <a:latin typeface="Consolas" pitchFamily="49" charset="0"/>
              </a:rPr>
              <a:t>2003    1000</a:t>
            </a:r>
          </a:p>
          <a:p>
            <a:r>
              <a:rPr lang="en-US" sz="2000" dirty="0">
                <a:latin typeface="Consolas" pitchFamily="49" charset="0"/>
              </a:rPr>
              <a:t>2004    1345</a:t>
            </a:r>
          </a:p>
          <a:p>
            <a:r>
              <a:rPr lang="en-US" sz="2000" dirty="0">
                <a:latin typeface="Consolas" pitchFamily="49" charset="0"/>
              </a:rPr>
              <a:t>2005     478</a:t>
            </a:r>
          </a:p>
          <a:p>
            <a:r>
              <a:rPr lang="en-US" sz="2000" dirty="0">
                <a:latin typeface="Consolas" pitchFamily="49" charset="0"/>
              </a:rPr>
              <a:t>Name: QUANTITYORDERED, </a:t>
            </a:r>
            <a:r>
              <a:rPr lang="en-US" sz="2000" dirty="0" err="1">
                <a:latin typeface="Consolas" pitchFamily="49" charset="0"/>
              </a:rPr>
              <a:t>dtype</a:t>
            </a:r>
            <a:r>
              <a:rPr lang="en-US" sz="2000" dirty="0">
                <a:latin typeface="Consolas" pitchFamily="49" charset="0"/>
              </a:rPr>
              <a:t>: int64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89C28AB4-3679-0E05-C4A2-F077543AD797}"/>
              </a:ext>
            </a:extLst>
          </p:cNvPr>
          <p:cNvSpPr/>
          <p:nvPr/>
        </p:nvSpPr>
        <p:spPr>
          <a:xfrm>
            <a:off x="484543" y="4160561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9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B47C6-6865-B1AB-2F3B-F05C893A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07AD-1AC8-D83C-6DCE-C870ABBA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 err="1"/>
              <a:t>Groupby</a:t>
            </a:r>
            <a:r>
              <a:rPr lang="en-IN" dirty="0"/>
              <a:t> in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F874F-437F-5C5B-5F64-F30D05C1D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Example : Describe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F4A2C-3C3E-7CDA-C3A7-1B20E227CE50}"/>
              </a:ext>
            </a:extLst>
          </p:cNvPr>
          <p:cNvSpPr/>
          <p:nvPr/>
        </p:nvSpPr>
        <p:spPr>
          <a:xfrm>
            <a:off x="1028855" y="1879829"/>
            <a:ext cx="473999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itchFamily="49" charset="0"/>
              </a:rPr>
              <a:t>dfIPL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pd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read_csv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'IPLDataSet.csv'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itchFamily="49" charset="0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nsolas" pitchFamily="49" charset="0"/>
              </a:rPr>
              <a:t>dfIPL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itchFamily="49" charset="0"/>
              </a:rPr>
              <a:t>groupby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'Year'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</a:rPr>
              <a:t>)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</a:rPr>
              <a:t>describe()[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'Points'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</a:rPr>
              <a:t>])</a:t>
            </a:r>
            <a:endParaRPr lang="en-US" sz="2000" dirty="0">
              <a:solidFill>
                <a:srgbClr val="D84315"/>
              </a:solidFill>
              <a:latin typeface="Consolas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C531B-65E9-802D-D9A5-0AB503153CFF}"/>
              </a:ext>
            </a:extLst>
          </p:cNvPr>
          <p:cNvSpPr/>
          <p:nvPr/>
        </p:nvSpPr>
        <p:spPr>
          <a:xfrm>
            <a:off x="528863" y="1879829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DC0CAB7F-31FB-E507-F482-322A270CB414}"/>
              </a:ext>
            </a:extLst>
          </p:cNvPr>
          <p:cNvSpPr/>
          <p:nvPr/>
        </p:nvSpPr>
        <p:spPr>
          <a:xfrm>
            <a:off x="528863" y="155064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dfGroupDesc.py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F78B3-ED46-834C-4AC2-B83421C37587}"/>
              </a:ext>
            </a:extLst>
          </p:cNvPr>
          <p:cNvSpPr/>
          <p:nvPr/>
        </p:nvSpPr>
        <p:spPr>
          <a:xfrm>
            <a:off x="6165687" y="1866351"/>
            <a:ext cx="5721385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itchFamily="49" charset="0"/>
              </a:rPr>
              <a:t>	count	mean	std	min	</a:t>
            </a:r>
          </a:p>
          <a:p>
            <a:r>
              <a:rPr lang="en-US" sz="2000" dirty="0">
                <a:latin typeface="Consolas" pitchFamily="49" charset="0"/>
              </a:rPr>
              <a:t>	25%	50%	75%	max</a:t>
            </a:r>
          </a:p>
          <a:p>
            <a:r>
              <a:rPr lang="en-US" sz="2000" dirty="0">
                <a:latin typeface="Consolas" pitchFamily="49" charset="0"/>
              </a:rPr>
              <a:t>Year								</a:t>
            </a:r>
          </a:p>
          <a:p>
            <a:r>
              <a:rPr lang="en-US" sz="2000" dirty="0">
                <a:latin typeface="Consolas" pitchFamily="49" charset="0"/>
              </a:rPr>
              <a:t>2014	4.0	795.25	87.439026	701.0	731.0	802.0	866.25	876.0</a:t>
            </a:r>
          </a:p>
          <a:p>
            <a:r>
              <a:rPr lang="en-US" sz="2000" dirty="0">
                <a:latin typeface="Consolas" pitchFamily="49" charset="0"/>
              </a:rPr>
              <a:t>2015	4.0	769.50	65.035888	673.0	760.0	796.5	806.00	812.0</a:t>
            </a:r>
          </a:p>
          <a:p>
            <a:r>
              <a:rPr lang="en-US" sz="2000" dirty="0">
                <a:latin typeface="Consolas" pitchFamily="49" charset="0"/>
              </a:rPr>
              <a:t>2016	2.0	725.00	43.840620	694.0	709.5	725.0	740.50	756.0</a:t>
            </a:r>
          </a:p>
          <a:p>
            <a:r>
              <a:rPr lang="en-US" sz="2000" dirty="0">
                <a:latin typeface="Consolas" pitchFamily="49" charset="0"/>
              </a:rPr>
              <a:t>2017	2.0	739.00	69.296465	690.0	714.5	739.0	763.50	788.0</a:t>
            </a:r>
            <a:endParaRPr lang="en-IN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B9005F84-81B9-F198-BEC2-C61B704FC2F1}"/>
              </a:ext>
            </a:extLst>
          </p:cNvPr>
          <p:cNvSpPr/>
          <p:nvPr/>
        </p:nvSpPr>
        <p:spPr>
          <a:xfrm>
            <a:off x="6165687" y="1550645"/>
            <a:ext cx="1876425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40B56-2967-ABA1-ACE3-C871FBC8C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1BFC-5653-252D-92DD-82D54628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2CE85-13DF-D999-6B5A-1201408E6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- 12</a:t>
            </a:r>
          </a:p>
        </p:txBody>
      </p:sp>
    </p:spTree>
    <p:extLst>
      <p:ext uri="{BB962C8B-B14F-4D97-AF65-F5344CB8AC3E}">
        <p14:creationId xmlns:p14="http://schemas.microsoft.com/office/powerpoint/2010/main" val="346667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D832-3DBF-984C-80DB-6F531B32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6B15-57C1-D821-4ADB-B0E0D929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4EF65-DCAC-97A1-5296-BB58361C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Data visualization is a </a:t>
            </a:r>
            <a:r>
              <a:rPr lang="en-US" dirty="0">
                <a:solidFill>
                  <a:srgbClr val="C00000"/>
                </a:solidFill>
              </a:rPr>
              <a:t>fundamental component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data science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machine learning</a:t>
            </a:r>
            <a:r>
              <a:rPr lang="en-US" dirty="0"/>
              <a:t>, playing a </a:t>
            </a:r>
            <a:r>
              <a:rPr lang="en-US" dirty="0">
                <a:solidFill>
                  <a:srgbClr val="C00000"/>
                </a:solidFill>
              </a:rPr>
              <a:t>vital role </a:t>
            </a:r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exploring datasets</a:t>
            </a:r>
            <a:r>
              <a:rPr lang="en-US" dirty="0"/>
              <a:t>, communicating insights, and interpreting model outputs. </a:t>
            </a:r>
          </a:p>
          <a:p>
            <a:r>
              <a:rPr lang="en-US" dirty="0"/>
              <a:t>It transforms </a:t>
            </a:r>
            <a:r>
              <a:rPr lang="en-US" dirty="0">
                <a:solidFill>
                  <a:srgbClr val="C00000"/>
                </a:solidFill>
              </a:rPr>
              <a:t>complex numerical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categorical data </a:t>
            </a:r>
            <a:r>
              <a:rPr lang="en-US" dirty="0"/>
              <a:t>into </a:t>
            </a:r>
            <a:r>
              <a:rPr lang="en-US" dirty="0">
                <a:solidFill>
                  <a:srgbClr val="C00000"/>
                </a:solidFill>
              </a:rPr>
              <a:t>graphical formats</a:t>
            </a:r>
            <a:r>
              <a:rPr lang="en-US" dirty="0"/>
              <a:t>, allowing practitioners to detect patterns, spot anomalies, and make informed decisions efficiently.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1B1AC2-193C-7F75-AB9E-D415D5A6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2743394"/>
            <a:ext cx="71151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EB8D9-6A6F-CA24-913D-C7107DA25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E078-24CD-0CF2-E1E8-1DB72509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B788-22CB-5789-195C-4D4ADAEC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dirty="0"/>
              <a:t>A Graph or chart is simply a </a:t>
            </a:r>
            <a:r>
              <a:rPr lang="en-IN" dirty="0">
                <a:solidFill>
                  <a:srgbClr val="C00000"/>
                </a:solidFill>
              </a:rPr>
              <a:t>visual representation </a:t>
            </a:r>
            <a:r>
              <a:rPr lang="en-IN" dirty="0"/>
              <a:t>of </a:t>
            </a:r>
            <a:r>
              <a:rPr lang="en-IN" dirty="0">
                <a:solidFill>
                  <a:srgbClr val="C00000"/>
                </a:solidFill>
              </a:rPr>
              <a:t>numeric data</a:t>
            </a:r>
            <a:r>
              <a:rPr lang="en-IN" dirty="0"/>
              <a:t>.</a:t>
            </a:r>
          </a:p>
          <a:p>
            <a:r>
              <a:rPr lang="en-IN" dirty="0" err="1">
                <a:solidFill>
                  <a:srgbClr val="C00000"/>
                </a:solidFill>
              </a:rPr>
              <a:t>MatPlotLib</a:t>
            </a:r>
            <a:r>
              <a:rPr lang="en-IN" dirty="0"/>
              <a:t> makes a large number of graph and chart types.</a:t>
            </a:r>
          </a:p>
          <a:p>
            <a:r>
              <a:rPr lang="en-IN" dirty="0"/>
              <a:t>We can choose any of the common graph such as line charts, histogram, scatter plots etc....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090149-1112-2ED5-F342-F8CB56311A9D}"/>
              </a:ext>
            </a:extLst>
          </p:cNvPr>
          <p:cNvGrpSpPr/>
          <p:nvPr/>
        </p:nvGrpSpPr>
        <p:grpSpPr>
          <a:xfrm>
            <a:off x="994979" y="2612535"/>
            <a:ext cx="1994714" cy="1668180"/>
            <a:chOff x="591509" y="3667957"/>
            <a:chExt cx="1143000" cy="1229392"/>
          </a:xfrm>
        </p:grpSpPr>
        <p:pic>
          <p:nvPicPr>
            <p:cNvPr id="5" name="Picture 2" descr="https://upload.wikimedia.org/wikipedia/commons/thumb/1/13/Matplotlib_basic_v.svg/120px-Matplotlib_basic_v.svg.png">
              <a:extLst>
                <a:ext uri="{FF2B5EF4-FFF2-40B4-BE49-F238E27FC236}">
                  <a16:creationId xmlns:a16="http://schemas.microsoft.com/office/drawing/2014/main" id="{FB7660D8-AD7C-A489-5A21-09227C1D5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1509" y="3667957"/>
              <a:ext cx="1143000" cy="857251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ACC720-CA28-0D91-16A8-5FB1CCA03776}"/>
                </a:ext>
              </a:extLst>
            </p:cNvPr>
            <p:cNvSpPr txBox="1"/>
            <p:nvPr/>
          </p:nvSpPr>
          <p:spPr>
            <a:xfrm>
              <a:off x="843723" y="4625164"/>
              <a:ext cx="638572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Line Chart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4FE16-0C4C-D79A-4AE2-96F1B3DC5187}"/>
              </a:ext>
            </a:extLst>
          </p:cNvPr>
          <p:cNvGrpSpPr/>
          <p:nvPr/>
        </p:nvGrpSpPr>
        <p:grpSpPr>
          <a:xfrm>
            <a:off x="3399429" y="2591641"/>
            <a:ext cx="2145478" cy="1668180"/>
            <a:chOff x="2093976" y="3667957"/>
            <a:chExt cx="1143000" cy="1229392"/>
          </a:xfrm>
        </p:grpSpPr>
        <p:pic>
          <p:nvPicPr>
            <p:cNvPr id="8" name="Picture 4" descr="https://upload.wikimedia.org/wikipedia/commons/thumb/1/13/Matplotlib_histogram_v.svg/120px-Matplotlib_histogram_v.svg.png">
              <a:extLst>
                <a:ext uri="{FF2B5EF4-FFF2-40B4-BE49-F238E27FC236}">
                  <a16:creationId xmlns:a16="http://schemas.microsoft.com/office/drawing/2014/main" id="{D56C6D10-72AB-0159-F727-33A9F2BA6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93976" y="3667957"/>
              <a:ext cx="1143000" cy="857251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7B5433-97FA-0AD8-F7A5-6EEA6C7CCC16}"/>
                </a:ext>
              </a:extLst>
            </p:cNvPr>
            <p:cNvSpPr txBox="1"/>
            <p:nvPr/>
          </p:nvSpPr>
          <p:spPr>
            <a:xfrm>
              <a:off x="2362222" y="4625164"/>
              <a:ext cx="606508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Histogram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A5474D-5514-F31B-765F-8BB469071DAA}"/>
              </a:ext>
            </a:extLst>
          </p:cNvPr>
          <p:cNvGrpSpPr/>
          <p:nvPr/>
        </p:nvGrpSpPr>
        <p:grpSpPr>
          <a:xfrm>
            <a:off x="5835437" y="2591641"/>
            <a:ext cx="1950895" cy="1668180"/>
            <a:chOff x="3772026" y="3667957"/>
            <a:chExt cx="1143000" cy="1229392"/>
          </a:xfrm>
        </p:grpSpPr>
        <p:pic>
          <p:nvPicPr>
            <p:cNvPr id="11" name="Picture 6" descr="https://upload.wikimedia.org/wikipedia/commons/thumb/9/98/Matplotlib_scatter_v.svg/120px-Matplotlib_scatter_v.svg.png">
              <a:extLst>
                <a:ext uri="{FF2B5EF4-FFF2-40B4-BE49-F238E27FC236}">
                  <a16:creationId xmlns:a16="http://schemas.microsoft.com/office/drawing/2014/main" id="{3D20E0E1-53DB-BE45-304E-6F14AAD40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2026" y="3667957"/>
              <a:ext cx="1143000" cy="857251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1FA9F6-82B3-A8A5-EAAA-378186B8B371}"/>
                </a:ext>
              </a:extLst>
            </p:cNvPr>
            <p:cNvSpPr txBox="1"/>
            <p:nvPr/>
          </p:nvSpPr>
          <p:spPr>
            <a:xfrm>
              <a:off x="3974806" y="4625164"/>
              <a:ext cx="737441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Scatter Plot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A4EF6C-B82B-6013-2025-D7D27DE2624C}"/>
              </a:ext>
            </a:extLst>
          </p:cNvPr>
          <p:cNvGrpSpPr/>
          <p:nvPr/>
        </p:nvGrpSpPr>
        <p:grpSpPr>
          <a:xfrm>
            <a:off x="8076862" y="2427869"/>
            <a:ext cx="2145600" cy="1668180"/>
            <a:chOff x="5182058" y="3667957"/>
            <a:chExt cx="1143000" cy="1229392"/>
          </a:xfrm>
        </p:grpSpPr>
        <p:pic>
          <p:nvPicPr>
            <p:cNvPr id="14" name="Picture 10" descr="https://upload.wikimedia.org/wikipedia/commons/thumb/f/f6/Mpl_example_Rosenbrock_function.svg/120px-Mpl_example_Rosenbrock_function.svg.png">
              <a:extLst>
                <a:ext uri="{FF2B5EF4-FFF2-40B4-BE49-F238E27FC236}">
                  <a16:creationId xmlns:a16="http://schemas.microsoft.com/office/drawing/2014/main" id="{BB46C975-95B7-391A-AC60-F490BC05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82058" y="3667957"/>
              <a:ext cx="1143000" cy="857251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A90075-AC39-EF24-E82F-4111A55CF03C}"/>
                </a:ext>
              </a:extLst>
            </p:cNvPr>
            <p:cNvSpPr txBox="1"/>
            <p:nvPr/>
          </p:nvSpPr>
          <p:spPr>
            <a:xfrm>
              <a:off x="5527603" y="4625164"/>
              <a:ext cx="451910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3D Plot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9F8675-CEE0-5A02-9D26-75D71DA85293}"/>
              </a:ext>
            </a:extLst>
          </p:cNvPr>
          <p:cNvGrpSpPr/>
          <p:nvPr/>
        </p:nvGrpSpPr>
        <p:grpSpPr>
          <a:xfrm>
            <a:off x="925008" y="4543824"/>
            <a:ext cx="2145600" cy="1668180"/>
            <a:chOff x="6712241" y="3667957"/>
            <a:chExt cx="1322351" cy="1229392"/>
          </a:xfrm>
        </p:grpSpPr>
        <p:pic>
          <p:nvPicPr>
            <p:cNvPr id="17" name="Picture 12" descr="../../_images/sphx_glr_image_demo_003.png">
              <a:extLst>
                <a:ext uri="{FF2B5EF4-FFF2-40B4-BE49-F238E27FC236}">
                  <a16:creationId xmlns:a16="http://schemas.microsoft.com/office/drawing/2014/main" id="{7254A509-0733-FD69-F1B5-22F3DE888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12241" y="3667957"/>
              <a:ext cx="1322351" cy="991763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E5847E-B61A-250D-1407-7AF15953772A}"/>
                </a:ext>
              </a:extLst>
            </p:cNvPr>
            <p:cNvSpPr txBox="1"/>
            <p:nvPr/>
          </p:nvSpPr>
          <p:spPr>
            <a:xfrm>
              <a:off x="7110031" y="4625164"/>
              <a:ext cx="526772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Images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FC15E1-D64F-301D-B7B7-AFA6695A4251}"/>
              </a:ext>
            </a:extLst>
          </p:cNvPr>
          <p:cNvGrpSpPr/>
          <p:nvPr/>
        </p:nvGrpSpPr>
        <p:grpSpPr>
          <a:xfrm>
            <a:off x="3399307" y="4523208"/>
            <a:ext cx="2145600" cy="1668180"/>
            <a:chOff x="8516625" y="3667957"/>
            <a:chExt cx="1202996" cy="1229392"/>
          </a:xfrm>
        </p:grpSpPr>
        <p:pic>
          <p:nvPicPr>
            <p:cNvPr id="20" name="Picture 14" descr="../../_images/sphx_glr_barchart_demo_001.png">
              <a:extLst>
                <a:ext uri="{FF2B5EF4-FFF2-40B4-BE49-F238E27FC236}">
                  <a16:creationId xmlns:a16="http://schemas.microsoft.com/office/drawing/2014/main" id="{45240090-3C7E-B1EB-D112-941ECC666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16625" y="3667957"/>
              <a:ext cx="1202996" cy="935664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4098C6-594D-FE6A-F668-F14743E48173}"/>
                </a:ext>
              </a:extLst>
            </p:cNvPr>
            <p:cNvSpPr txBox="1"/>
            <p:nvPr/>
          </p:nvSpPr>
          <p:spPr>
            <a:xfrm>
              <a:off x="8826831" y="4625164"/>
              <a:ext cx="582584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Bar Chart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B82A10-9AC2-B7D0-2FE9-4BE986FA8BD4}"/>
              </a:ext>
            </a:extLst>
          </p:cNvPr>
          <p:cNvGrpSpPr/>
          <p:nvPr/>
        </p:nvGrpSpPr>
        <p:grpSpPr>
          <a:xfrm>
            <a:off x="5835437" y="4523208"/>
            <a:ext cx="2145600" cy="1668180"/>
            <a:chOff x="10011956" y="3667957"/>
            <a:chExt cx="1304628" cy="1229392"/>
          </a:xfrm>
        </p:grpSpPr>
        <p:pic>
          <p:nvPicPr>
            <p:cNvPr id="23" name="Picture 16" descr="../../_images/sphx_glr_pie_features_001.png">
              <a:extLst>
                <a:ext uri="{FF2B5EF4-FFF2-40B4-BE49-F238E27FC236}">
                  <a16:creationId xmlns:a16="http://schemas.microsoft.com/office/drawing/2014/main" id="{E557F5A9-6AE9-ED27-97F8-8D169EB37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011956" y="3667957"/>
              <a:ext cx="1304628" cy="978471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045830-56E1-BE82-9E43-EFD8F31D4C16}"/>
                </a:ext>
              </a:extLst>
            </p:cNvPr>
            <p:cNvSpPr txBox="1"/>
            <p:nvPr/>
          </p:nvSpPr>
          <p:spPr>
            <a:xfrm>
              <a:off x="10353730" y="4625164"/>
              <a:ext cx="621080" cy="272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Pie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0A41-2D2F-4D5A-7441-A2024541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964F-6052-1ABC-444E-C45E5DCD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IN" dirty="0"/>
              <a:t>Importance of 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C785-1C3C-CB33-349A-CC607FBC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Visualization serves </a:t>
            </a:r>
            <a:r>
              <a:rPr lang="en-US" dirty="0">
                <a:solidFill>
                  <a:srgbClr val="C00000"/>
                </a:solidFill>
              </a:rPr>
              <a:t>several critical purposes </a:t>
            </a: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data science pipeline</a:t>
            </a:r>
            <a:r>
              <a:rPr lang="en-US" dirty="0"/>
              <a:t>. </a:t>
            </a:r>
          </a:p>
          <a:p>
            <a:r>
              <a:rPr lang="en-US" b="1" dirty="0"/>
              <a:t>Exploratory Data Analysis (EDA)</a:t>
            </a:r>
          </a:p>
          <a:p>
            <a:pPr lvl="1"/>
            <a:r>
              <a:rPr lang="en-US" sz="2200" dirty="0"/>
              <a:t>Identifying trends, distributions, correlations, and outliers</a:t>
            </a:r>
          </a:p>
          <a:p>
            <a:r>
              <a:rPr lang="en-US" b="1" dirty="0"/>
              <a:t>Feature Engineering</a:t>
            </a:r>
          </a:p>
          <a:p>
            <a:pPr lvl="1"/>
            <a:r>
              <a:rPr lang="en-US" sz="2200" dirty="0"/>
              <a:t>Understanding feature importance, detecting collinearity, and deciding transformations</a:t>
            </a:r>
          </a:p>
          <a:p>
            <a:r>
              <a:rPr lang="en-US" b="1" dirty="0"/>
              <a:t>Model Interpretation</a:t>
            </a:r>
          </a:p>
          <a:p>
            <a:pPr lvl="1"/>
            <a:r>
              <a:rPr lang="en-IN" sz="2200" dirty="0"/>
              <a:t>Visualizing model accuracy, bias-variance </a:t>
            </a:r>
            <a:r>
              <a:rPr lang="en-IN" sz="2200" dirty="0" err="1"/>
              <a:t>tradeoff</a:t>
            </a:r>
            <a:r>
              <a:rPr lang="en-IN" sz="2200" dirty="0"/>
              <a:t>, decision boundaries, etc</a:t>
            </a:r>
          </a:p>
          <a:p>
            <a:r>
              <a:rPr lang="en-US" b="1" dirty="0"/>
              <a:t>Communication</a:t>
            </a:r>
          </a:p>
          <a:p>
            <a:pPr lvl="1"/>
            <a:r>
              <a:rPr lang="en-US" sz="2200" dirty="0"/>
              <a:t>Presenting findings to stakeholders or non-technical audiences in an intuitive manner.</a:t>
            </a:r>
          </a:p>
        </p:txBody>
      </p:sp>
    </p:spTree>
    <p:extLst>
      <p:ext uri="{BB962C8B-B14F-4D97-AF65-F5344CB8AC3E}">
        <p14:creationId xmlns:p14="http://schemas.microsoft.com/office/powerpoint/2010/main" val="136187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908AD-2DEF-B40F-1286-DBFF523CC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307D-E9E0-1D58-1FB0-194C6B1A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Common Types of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C8177-58E8-FDBB-5289-657638F6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b="1" dirty="0"/>
              <a:t>Univariate Visualizations</a:t>
            </a:r>
          </a:p>
          <a:p>
            <a:pPr lvl="1"/>
            <a:r>
              <a:rPr lang="en-US" sz="2200" b="1" dirty="0"/>
              <a:t>Histogram:</a:t>
            </a:r>
            <a:r>
              <a:rPr lang="en-US" sz="2200" dirty="0"/>
              <a:t> </a:t>
            </a:r>
          </a:p>
          <a:p>
            <a:pPr lvl="2"/>
            <a:r>
              <a:rPr lang="en-US" sz="2000" dirty="0"/>
              <a:t>Visualizes the frequency distribution of a numerical feature.</a:t>
            </a:r>
          </a:p>
          <a:p>
            <a:pPr lvl="1"/>
            <a:r>
              <a:rPr lang="en-US" sz="2200" b="1" dirty="0"/>
              <a:t>Box Plot:</a:t>
            </a:r>
          </a:p>
          <a:p>
            <a:pPr lvl="2"/>
            <a:r>
              <a:rPr lang="en-US" dirty="0"/>
              <a:t> </a:t>
            </a:r>
            <a:r>
              <a:rPr lang="en-US" sz="2000" dirty="0"/>
              <a:t>Displays the summary statistics (median, quartiles) and potential outliers.</a:t>
            </a:r>
          </a:p>
          <a:p>
            <a:pPr lvl="1"/>
            <a:r>
              <a:rPr lang="en-US" sz="2200" b="1" dirty="0"/>
              <a:t>Bar Chart:</a:t>
            </a:r>
            <a:r>
              <a:rPr lang="en-US" sz="2200" dirty="0"/>
              <a:t> </a:t>
            </a:r>
          </a:p>
          <a:p>
            <a:pPr lvl="2"/>
            <a:r>
              <a:rPr lang="en-US" sz="2000" dirty="0"/>
              <a:t>Used for categorical features to show the count or proportion of each category.</a:t>
            </a:r>
          </a:p>
          <a:p>
            <a:pPr marL="914400" lvl="2" indent="0">
              <a:buNone/>
            </a:pPr>
            <a:endParaRPr lang="en-US" sz="2000" dirty="0"/>
          </a:p>
          <a:p>
            <a:r>
              <a:rPr lang="en-IN" b="1" dirty="0"/>
              <a:t>Bivariate and Multivariate Visualizations</a:t>
            </a:r>
          </a:p>
          <a:p>
            <a:pPr lvl="1"/>
            <a:r>
              <a:rPr lang="en-IN" sz="2200" b="1" dirty="0"/>
              <a:t>Scatter Plot</a:t>
            </a:r>
            <a:r>
              <a:rPr lang="en-US" sz="2200" b="1" dirty="0"/>
              <a:t>:</a:t>
            </a:r>
            <a:r>
              <a:rPr lang="en-US" sz="2200" dirty="0"/>
              <a:t> </a:t>
            </a:r>
          </a:p>
          <a:p>
            <a:pPr lvl="2"/>
            <a:r>
              <a:rPr lang="en-US" sz="2000" dirty="0"/>
              <a:t>Illustrates the relationship between two numerical variables.</a:t>
            </a:r>
          </a:p>
          <a:p>
            <a:pPr lvl="1"/>
            <a:r>
              <a:rPr lang="en-US" sz="2200" b="1" dirty="0"/>
              <a:t>Heatmap:</a:t>
            </a:r>
          </a:p>
          <a:p>
            <a:pPr lvl="2"/>
            <a:r>
              <a:rPr lang="en-US" dirty="0"/>
              <a:t> </a:t>
            </a:r>
            <a:r>
              <a:rPr lang="en-US" sz="2000" dirty="0"/>
              <a:t>Shows correlations among multiple variables in a matrix format.</a:t>
            </a:r>
          </a:p>
          <a:p>
            <a:pPr lvl="1"/>
            <a:r>
              <a:rPr lang="en-US" sz="2200" b="1" dirty="0"/>
              <a:t>Pair Plot (or Scatterplot Matrix):</a:t>
            </a:r>
          </a:p>
          <a:p>
            <a:pPr lvl="2"/>
            <a:r>
              <a:rPr lang="en-US" sz="2000" dirty="0"/>
              <a:t>Combines multiple scatter plots to reveal relationships between several features.</a:t>
            </a:r>
          </a:p>
        </p:txBody>
      </p:sp>
    </p:spTree>
    <p:extLst>
      <p:ext uri="{BB962C8B-B14F-4D97-AF65-F5344CB8AC3E}">
        <p14:creationId xmlns:p14="http://schemas.microsoft.com/office/powerpoint/2010/main" val="20413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7434-23A0-EAFB-EEB6-743CFD4D0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0DF2-F2D2-6E62-70D8-634CCAA4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2C154-317C-1CAB-83ED-4FC0CA06B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US" dirty="0"/>
              <a:t>Data Abundance:</a:t>
            </a:r>
          </a:p>
          <a:p>
            <a:pPr lvl="1"/>
            <a:r>
              <a:rPr lang="en-US" sz="2200" dirty="0"/>
              <a:t>In the digital age, an </a:t>
            </a:r>
            <a:r>
              <a:rPr lang="en-US" sz="2200" dirty="0">
                <a:solidFill>
                  <a:srgbClr val="C00000"/>
                </a:solidFill>
              </a:rPr>
              <a:t>unprecedented volume </a:t>
            </a:r>
            <a:r>
              <a:rPr lang="en-US" sz="2200" dirty="0"/>
              <a:t>of data is generated daily. 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Businesses </a:t>
            </a:r>
            <a:r>
              <a:rPr lang="en-US" sz="2200" dirty="0"/>
              <a:t>and</a:t>
            </a:r>
            <a:r>
              <a:rPr lang="en-US" sz="2200" dirty="0">
                <a:solidFill>
                  <a:srgbClr val="C00000"/>
                </a:solidFill>
              </a:rPr>
              <a:t> organizations </a:t>
            </a:r>
            <a:r>
              <a:rPr lang="en-US" sz="2200" dirty="0"/>
              <a:t>need data science to extract valuable insights from this </a:t>
            </a:r>
            <a:r>
              <a:rPr lang="en-US" sz="2200" dirty="0">
                <a:solidFill>
                  <a:srgbClr val="C00000"/>
                </a:solidFill>
              </a:rPr>
              <a:t>vast amount of information</a:t>
            </a:r>
            <a:r>
              <a:rPr lang="en-US" sz="2200" dirty="0"/>
              <a:t>.</a:t>
            </a:r>
          </a:p>
          <a:p>
            <a:r>
              <a:rPr lang="en-US" dirty="0"/>
              <a:t>Complexity of Data:</a:t>
            </a:r>
          </a:p>
          <a:p>
            <a:pPr lvl="1"/>
            <a:r>
              <a:rPr lang="en-US" sz="2200" dirty="0"/>
              <a:t>Data comes in various forms, including </a:t>
            </a:r>
            <a:r>
              <a:rPr lang="en-US" sz="2200" dirty="0">
                <a:solidFill>
                  <a:srgbClr val="C00000"/>
                </a:solidFill>
              </a:rPr>
              <a:t>structured and unstructured data, text, images, and videos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Data science provides the tools and techniques to analyze and </a:t>
            </a:r>
            <a:r>
              <a:rPr lang="en-US" sz="2200" dirty="0">
                <a:solidFill>
                  <a:srgbClr val="C00000"/>
                </a:solidFill>
              </a:rPr>
              <a:t>make sense of this complex data</a:t>
            </a:r>
            <a:r>
              <a:rPr lang="en-US" sz="2200" dirty="0"/>
              <a:t>.</a:t>
            </a:r>
          </a:p>
          <a:p>
            <a:r>
              <a:rPr lang="en-US" dirty="0"/>
              <a:t>Competitive Advantage:</a:t>
            </a:r>
          </a:p>
          <a:p>
            <a:pPr lvl="1"/>
            <a:r>
              <a:rPr lang="en-US" sz="2200" dirty="0"/>
              <a:t>Data science enables companies to gain a competitive edge by making </a:t>
            </a:r>
            <a:r>
              <a:rPr lang="en-US" sz="2200" dirty="0">
                <a:solidFill>
                  <a:srgbClr val="C00000"/>
                </a:solidFill>
              </a:rPr>
              <a:t>data-driven decisions</a:t>
            </a:r>
            <a:r>
              <a:rPr lang="en-US" sz="2200" dirty="0"/>
              <a:t>, optimizing operations, and </a:t>
            </a:r>
            <a:r>
              <a:rPr lang="en-US" sz="2200" dirty="0">
                <a:solidFill>
                  <a:srgbClr val="C00000"/>
                </a:solidFill>
              </a:rPr>
              <a:t>identifying</a:t>
            </a:r>
            <a:r>
              <a:rPr lang="en-US" sz="2200" dirty="0"/>
              <a:t> opportunities for innovation.</a:t>
            </a:r>
          </a:p>
          <a:p>
            <a:r>
              <a:rPr lang="en-US" dirty="0"/>
              <a:t>Improved Decision-Making:</a:t>
            </a:r>
          </a:p>
          <a:p>
            <a:pPr lvl="1"/>
            <a:r>
              <a:rPr lang="en-US" sz="2200" dirty="0"/>
              <a:t>Data-driven decision-making is more </a:t>
            </a:r>
            <a:r>
              <a:rPr lang="en-US" sz="2200" dirty="0">
                <a:solidFill>
                  <a:srgbClr val="C00000"/>
                </a:solidFill>
              </a:rPr>
              <a:t>accurate and objective </a:t>
            </a:r>
            <a:r>
              <a:rPr lang="en-US" sz="2200" dirty="0"/>
              <a:t>than relying on </a:t>
            </a:r>
            <a:r>
              <a:rPr lang="en-US" sz="2200" dirty="0">
                <a:solidFill>
                  <a:srgbClr val="C00000"/>
                </a:solidFill>
              </a:rPr>
              <a:t>intuition or past experience</a:t>
            </a:r>
            <a:r>
              <a:rPr lang="en-US" sz="2200" dirty="0"/>
              <a:t>. </a:t>
            </a:r>
          </a:p>
          <a:p>
            <a:pPr lvl="1"/>
            <a:r>
              <a:rPr lang="en-US" sz="2200" dirty="0"/>
              <a:t>Data science empowers organizations to make </a:t>
            </a:r>
            <a:r>
              <a:rPr lang="en-US" sz="2200" dirty="0">
                <a:solidFill>
                  <a:srgbClr val="C00000"/>
                </a:solidFill>
              </a:rPr>
              <a:t>informed choices based on evidence</a:t>
            </a:r>
            <a:r>
              <a:rPr lang="en-US" sz="2200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B9457-60D3-0709-EF90-B49168EF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3433-0306-847F-7372-2B4A3F8D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Common Types of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8AD1-2484-C790-38CF-F2961604D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b="1" dirty="0"/>
              <a:t>Model Evaluation Visualizations</a:t>
            </a:r>
          </a:p>
          <a:p>
            <a:pPr lvl="1"/>
            <a:r>
              <a:rPr lang="en-IN" sz="2200" b="1" dirty="0"/>
              <a:t>Confusion Matrix:</a:t>
            </a:r>
          </a:p>
          <a:p>
            <a:pPr lvl="2"/>
            <a:r>
              <a:rPr lang="en-US" sz="2000" dirty="0"/>
              <a:t>Shows true vs. predicted classifications for classification models.</a:t>
            </a:r>
          </a:p>
          <a:p>
            <a:pPr lvl="1"/>
            <a:r>
              <a:rPr lang="en-IN" sz="2200" b="1" dirty="0"/>
              <a:t>ROC Curve</a:t>
            </a:r>
            <a:r>
              <a:rPr lang="en-US" sz="2200" b="1" dirty="0"/>
              <a:t>:</a:t>
            </a:r>
            <a:r>
              <a:rPr lang="en-US" sz="2200" dirty="0"/>
              <a:t> </a:t>
            </a:r>
          </a:p>
          <a:p>
            <a:pPr lvl="2"/>
            <a:r>
              <a:rPr lang="en-US" sz="2000" dirty="0"/>
              <a:t>Plots true positive rate vs. false positive rate.</a:t>
            </a:r>
          </a:p>
          <a:p>
            <a:pPr lvl="1"/>
            <a:r>
              <a:rPr lang="en-IN" sz="2200" b="1" dirty="0"/>
              <a:t>Precision-Recall Curve:</a:t>
            </a:r>
          </a:p>
          <a:p>
            <a:pPr lvl="2"/>
            <a:r>
              <a:rPr lang="en-US" sz="2000" dirty="0"/>
              <a:t>Especially useful for imbalanced datasets.</a:t>
            </a:r>
          </a:p>
          <a:p>
            <a:pPr lvl="1"/>
            <a:r>
              <a:rPr lang="en-IN" sz="2200" b="1" dirty="0"/>
              <a:t>Residual Plot:</a:t>
            </a:r>
          </a:p>
          <a:p>
            <a:pPr lvl="2"/>
            <a:r>
              <a:rPr lang="en-IN" sz="2000" dirty="0" err="1"/>
              <a:t>Analyzes</a:t>
            </a:r>
            <a:r>
              <a:rPr lang="en-IN" sz="2000" dirty="0"/>
              <a:t> prediction errors in regression models.</a:t>
            </a:r>
            <a:endParaRPr lang="en-US" sz="2000" dirty="0"/>
          </a:p>
          <a:p>
            <a:pPr lvl="2"/>
            <a:endParaRPr lang="en-US" dirty="0"/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33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4AED5-D023-2AC3-C9AD-87DB4DB1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EB62-2024-2C3B-8500-C3A7DC4A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Visualization Libraries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BFF-0B07-40B6-6239-976C92EF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r>
              <a:rPr lang="en-IN" b="1" dirty="0"/>
              <a:t>Python Libraries</a:t>
            </a:r>
          </a:p>
          <a:p>
            <a:pPr lvl="1"/>
            <a:r>
              <a:rPr lang="en-IN" sz="2200" b="1" dirty="0"/>
              <a:t>Matplotlib:</a:t>
            </a:r>
          </a:p>
          <a:p>
            <a:pPr lvl="2"/>
            <a:r>
              <a:rPr lang="en-US" sz="2000" dirty="0"/>
              <a:t>The foundational library for static, animated, and interactive plots.</a:t>
            </a:r>
          </a:p>
          <a:p>
            <a:pPr lvl="1"/>
            <a:r>
              <a:rPr lang="en-IN" sz="2200" b="1" dirty="0"/>
              <a:t>Seaborn</a:t>
            </a:r>
            <a:r>
              <a:rPr lang="en-US" sz="2200" b="1" dirty="0"/>
              <a:t>:</a:t>
            </a:r>
            <a:r>
              <a:rPr lang="en-US" sz="2200" dirty="0"/>
              <a:t> </a:t>
            </a:r>
          </a:p>
          <a:p>
            <a:pPr lvl="2"/>
            <a:r>
              <a:rPr lang="en-US" sz="2000" dirty="0"/>
              <a:t>Built on Matplotlib; provides high-level interface and attractive default styles.</a:t>
            </a:r>
          </a:p>
          <a:p>
            <a:pPr lvl="1"/>
            <a:r>
              <a:rPr lang="en-IN" sz="2200" b="1" dirty="0" err="1"/>
              <a:t>Plotly</a:t>
            </a:r>
            <a:r>
              <a:rPr lang="en-IN" sz="2200" b="1" dirty="0"/>
              <a:t>:</a:t>
            </a:r>
          </a:p>
          <a:p>
            <a:pPr lvl="2"/>
            <a:r>
              <a:rPr lang="en-US" sz="2000" dirty="0"/>
              <a:t>Enables interactive visualizations for dashboards and web applications.</a:t>
            </a:r>
          </a:p>
          <a:p>
            <a:pPr lvl="1"/>
            <a:r>
              <a:rPr lang="en-IN" sz="2200" b="1" dirty="0"/>
              <a:t>Altair:</a:t>
            </a:r>
          </a:p>
          <a:p>
            <a:pPr lvl="2"/>
            <a:r>
              <a:rPr lang="en-US" sz="2000" dirty="0"/>
              <a:t>A declarative statistical visualization library based on Vega and Vega-Lite.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40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03A3F-F4B5-0FB2-A0F3-0FC9AA24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EEED-6D17-2F77-D228-25B14250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Case Study: Visualizing Titanic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C5F15-51F0-2DAD-05D7-C528C309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0CBC9-E33A-34DA-0EE0-0EFDBFF667A2}"/>
              </a:ext>
            </a:extLst>
          </p:cNvPr>
          <p:cNvSpPr/>
          <p:nvPr/>
        </p:nvSpPr>
        <p:spPr>
          <a:xfrm>
            <a:off x="698883" y="1123466"/>
            <a:ext cx="8099883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itchFamily="49" charset="0"/>
              </a:rPr>
              <a:t>seaborn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nsolas" pitchFamily="49" charset="0"/>
              </a:rPr>
              <a:t>sns</a:t>
            </a:r>
            <a:r>
              <a:rPr lang="en-US" sz="2000" dirty="0">
                <a:latin typeface="Consolas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import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nsolas" pitchFamily="49" charset="0"/>
              </a:rPr>
              <a:t>matplotlib.pyplot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nsolas" pitchFamily="49" charset="0"/>
              </a:rPr>
              <a:t>as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nsolas" pitchFamily="49" charset="0"/>
              </a:rPr>
              <a:t>plt</a:t>
            </a:r>
            <a:endParaRPr lang="en-US" sz="2000" b="1" dirty="0">
              <a:solidFill>
                <a:srgbClr val="0000FF"/>
              </a:solidFill>
              <a:latin typeface="Consolas" pitchFamily="49" charset="0"/>
            </a:endParaRPr>
          </a:p>
          <a:p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Load data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>
                <a:latin typeface="Consolas" pitchFamily="49" charset="0"/>
              </a:rPr>
              <a:t>titanic </a:t>
            </a:r>
            <a:r>
              <a:rPr lang="en-US" sz="2000" dirty="0">
                <a:solidFill>
                  <a:srgbClr val="666666"/>
                </a:solidFill>
                <a:latin typeface="Consolas" pitchFamily="49" charset="0"/>
              </a:rPr>
              <a:t>=</a:t>
            </a:r>
            <a:r>
              <a:rPr lang="en-US" sz="2000" dirty="0">
                <a:latin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</a:rPr>
              <a:t>sns</a:t>
            </a:r>
            <a:r>
              <a:rPr lang="en-US" sz="2000" dirty="0" err="1">
                <a:solidFill>
                  <a:srgbClr val="666666"/>
                </a:solidFill>
                <a:latin typeface="Consolas" pitchFamily="49" charset="0"/>
              </a:rPr>
              <a:t>.</a:t>
            </a:r>
            <a:r>
              <a:rPr lang="en-US" sz="2000" dirty="0" err="1">
                <a:latin typeface="Consolas" pitchFamily="49" charset="0"/>
              </a:rPr>
              <a:t>load_dataset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'titanic'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Plot survival count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sns.countplot</a:t>
            </a:r>
            <a:r>
              <a:rPr lang="en-US" sz="2000" dirty="0">
                <a:latin typeface="Consolas" pitchFamily="49" charset="0"/>
              </a:rPr>
              <a:t>(x=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 err="1">
                <a:solidFill>
                  <a:srgbClr val="BA2121"/>
                </a:solidFill>
                <a:latin typeface="Consolas" pitchFamily="49" charset="0"/>
              </a:rPr>
              <a:t>survived'</a:t>
            </a:r>
            <a:r>
              <a:rPr lang="en-US" sz="2000" dirty="0" err="1">
                <a:latin typeface="Consolas" pitchFamily="49" charset="0"/>
              </a:rPr>
              <a:t>,data</a:t>
            </a:r>
            <a:r>
              <a:rPr lang="en-US" sz="2000" dirty="0">
                <a:latin typeface="Consolas" pitchFamily="49" charset="0"/>
              </a:rPr>
              <a:t>=titanic)</a:t>
            </a:r>
          </a:p>
          <a:p>
            <a:r>
              <a:rPr lang="en-US" sz="2000" dirty="0" err="1">
                <a:latin typeface="Consolas" pitchFamily="49" charset="0"/>
              </a:rPr>
              <a:t>plt.title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Survival Count on Titanic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plt.show</a:t>
            </a:r>
            <a:r>
              <a:rPr lang="en-US" sz="2000" dirty="0">
                <a:latin typeface="Consolas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Age distribution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sns.histplot</a:t>
            </a:r>
            <a:r>
              <a:rPr lang="en-US" sz="2000" dirty="0">
                <a:latin typeface="Consolas" pitchFamily="49" charset="0"/>
              </a:rPr>
              <a:t>(titanic[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'age'</a:t>
            </a:r>
            <a:r>
              <a:rPr lang="en-US" sz="2000" dirty="0">
                <a:latin typeface="Consolas" pitchFamily="49" charset="0"/>
              </a:rPr>
              <a:t>].</a:t>
            </a:r>
            <a:r>
              <a:rPr lang="en-US" sz="2000" dirty="0" err="1">
                <a:latin typeface="Consolas" pitchFamily="49" charset="0"/>
              </a:rPr>
              <a:t>dropna</a:t>
            </a:r>
            <a:r>
              <a:rPr lang="en-US" sz="2000" dirty="0">
                <a:latin typeface="Consolas" pitchFamily="49" charset="0"/>
              </a:rPr>
              <a:t>(), bins=30, </a:t>
            </a:r>
            <a:r>
              <a:rPr lang="en-US" sz="2000" dirty="0" err="1">
                <a:latin typeface="Consolas" pitchFamily="49" charset="0"/>
              </a:rPr>
              <a:t>kde</a:t>
            </a:r>
            <a:r>
              <a:rPr lang="en-US" sz="2000" dirty="0">
                <a:latin typeface="Consolas" pitchFamily="49" charset="0"/>
              </a:rPr>
              <a:t>=True)</a:t>
            </a:r>
          </a:p>
          <a:p>
            <a:r>
              <a:rPr lang="en-US" sz="2000" dirty="0" err="1">
                <a:latin typeface="Consolas" pitchFamily="49" charset="0"/>
              </a:rPr>
              <a:t>plt.title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Age </a:t>
            </a:r>
            <a:r>
              <a:rPr lang="en-IN" sz="2000" dirty="0">
                <a:latin typeface="Consolas" pitchFamily="49" charset="0"/>
              </a:rPr>
              <a:t>Distribution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plt.show</a:t>
            </a:r>
            <a:r>
              <a:rPr lang="en-US" sz="2000" dirty="0">
                <a:latin typeface="Consolas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4"/>
                </a:solidFill>
                <a:latin typeface="Consolas" pitchFamily="49" charset="0"/>
              </a:rPr>
              <a:t># Heatmap of correlations</a:t>
            </a:r>
            <a:endParaRPr lang="en-US" sz="2000" dirty="0">
              <a:latin typeface="Consolas" pitchFamily="49" charset="0"/>
            </a:endParaRPr>
          </a:p>
          <a:p>
            <a:r>
              <a:rPr lang="en-US" sz="2000" dirty="0" err="1">
                <a:latin typeface="Consolas" pitchFamily="49" charset="0"/>
              </a:rPr>
              <a:t>sns.heatmap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 err="1">
                <a:latin typeface="Consolas" pitchFamily="49" charset="0"/>
              </a:rPr>
              <a:t>titanic.corr</a:t>
            </a:r>
            <a:r>
              <a:rPr lang="en-US" sz="2000" dirty="0">
                <a:latin typeface="Consolas" pitchFamily="49" charset="0"/>
              </a:rPr>
              <a:t>(), </a:t>
            </a:r>
            <a:r>
              <a:rPr lang="en-US" sz="2000" dirty="0" err="1">
                <a:latin typeface="Consolas" pitchFamily="49" charset="0"/>
              </a:rPr>
              <a:t>annot</a:t>
            </a:r>
            <a:r>
              <a:rPr lang="en-US" sz="2000" dirty="0">
                <a:latin typeface="Consolas" pitchFamily="49" charset="0"/>
              </a:rPr>
              <a:t>=True)</a:t>
            </a:r>
          </a:p>
          <a:p>
            <a:r>
              <a:rPr lang="en-US" sz="2000" dirty="0" err="1">
                <a:latin typeface="Consolas" pitchFamily="49" charset="0"/>
              </a:rPr>
              <a:t>plt.title</a:t>
            </a:r>
            <a:r>
              <a:rPr lang="en-US" sz="2000" dirty="0">
                <a:latin typeface="Consolas" pitchFamily="49" charset="0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Correlation Heatmap</a:t>
            </a:r>
            <a:r>
              <a:rPr lang="en-US" sz="2000" dirty="0">
                <a:solidFill>
                  <a:srgbClr val="BA2121"/>
                </a:solidFill>
                <a:latin typeface="Consolas" pitchFamily="49" charset="0"/>
              </a:rPr>
              <a:t>'</a:t>
            </a:r>
            <a:r>
              <a:rPr lang="en-US" sz="2000" dirty="0">
                <a:latin typeface="Consolas" pitchFamily="49" charset="0"/>
              </a:rPr>
              <a:t>)</a:t>
            </a:r>
          </a:p>
          <a:p>
            <a:r>
              <a:rPr lang="en-US" sz="2000" dirty="0" err="1">
                <a:latin typeface="Consolas" pitchFamily="49" charset="0"/>
              </a:rPr>
              <a:t>plt.show</a:t>
            </a:r>
            <a:r>
              <a:rPr lang="en-US" sz="2000" dirty="0">
                <a:latin typeface="Consolas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4DFA5-0D78-F1D2-F93C-3144F0CD5C19}"/>
              </a:ext>
            </a:extLst>
          </p:cNvPr>
          <p:cNvSpPr/>
          <p:nvPr/>
        </p:nvSpPr>
        <p:spPr>
          <a:xfrm>
            <a:off x="198892" y="1123466"/>
            <a:ext cx="499993" cy="5016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F4E7B5B5-1DCD-338F-E0AF-B1A693CC77F8}"/>
              </a:ext>
            </a:extLst>
          </p:cNvPr>
          <p:cNvSpPr/>
          <p:nvPr/>
        </p:nvSpPr>
        <p:spPr>
          <a:xfrm>
            <a:off x="198892" y="79428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dfGrabCol.py</a:t>
            </a:r>
          </a:p>
        </p:txBody>
      </p:sp>
    </p:spTree>
    <p:extLst>
      <p:ext uri="{BB962C8B-B14F-4D97-AF65-F5344CB8AC3E}">
        <p14:creationId xmlns:p14="http://schemas.microsoft.com/office/powerpoint/2010/main" val="27622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B77BA-FC21-7B6C-F71A-7A8F0AB69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DB96-8158-761E-8793-A2A222CC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Case Study: Visualizing Titanic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8DD1-ECB3-A506-4A31-F4974A91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863600"/>
            <a:ext cx="11867404" cy="5591175"/>
          </a:xfrm>
        </p:spPr>
        <p:txBody>
          <a:bodyPr/>
          <a:lstStyle/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37146-01CC-DCB3-4145-D4E5ACB6B56F}"/>
              </a:ext>
            </a:extLst>
          </p:cNvPr>
          <p:cNvSpPr/>
          <p:nvPr/>
        </p:nvSpPr>
        <p:spPr>
          <a:xfrm>
            <a:off x="192833" y="1344853"/>
            <a:ext cx="1186740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  <a:p>
            <a:endParaRPr lang="en-US" sz="2000" dirty="0">
              <a:latin typeface="Consolas" pitchFamily="49" charset="0"/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312E5554-226E-F7EA-A957-E0992F2D388E}"/>
              </a:ext>
            </a:extLst>
          </p:cNvPr>
          <p:cNvSpPr/>
          <p:nvPr/>
        </p:nvSpPr>
        <p:spPr>
          <a:xfrm>
            <a:off x="202360" y="1030183"/>
            <a:ext cx="123395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B4AF8-3F5E-D824-759A-1B5A634A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5" y="1511766"/>
            <a:ext cx="3845822" cy="2780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5C5E6-58B7-8E97-1521-01AAA714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839" y="1511766"/>
            <a:ext cx="3851982" cy="2780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8357B8-8CD0-089F-1BB4-80C34C0D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413" y="1511766"/>
            <a:ext cx="3619602" cy="27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vaseem.ghada@darshan.ac.in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9879531513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Master of Computer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</a:t>
            </a:r>
            <a:r>
              <a:rPr lang="en-IN" dirty="0" err="1"/>
              <a:t>Vassem</a:t>
            </a:r>
            <a:r>
              <a:rPr lang="en-IN" dirty="0"/>
              <a:t> Ghada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latin typeface="Roboto Condensed" panose="02000000000000000000" pitchFamily="2" charset="0"/>
              </a:rPr>
              <a:t>Introduction to Advanced Technologies</a:t>
            </a:r>
            <a:r>
              <a:rPr lang="en-IN" dirty="0"/>
              <a:t> (</a:t>
            </a:r>
            <a:r>
              <a:rPr lang="en-US" dirty="0"/>
              <a:t>2305CS302</a:t>
            </a:r>
            <a:r>
              <a:rPr lang="en-IN" dirty="0"/>
              <a:t>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C4A1A2-B9E5-F375-2BB1-1084CA3E17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189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3D0F-2CF6-D4F1-BB7F-134DCD95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2C80-E2CD-4034-AB84-5ADB60F7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6321-0C8D-E6BF-31CC-B86F6E81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63" y="732966"/>
            <a:ext cx="11867404" cy="5591175"/>
          </a:xfrm>
        </p:spPr>
        <p:txBody>
          <a:bodyPr/>
          <a:lstStyle/>
          <a:p>
            <a:r>
              <a:rPr lang="en-US" dirty="0"/>
              <a:t>Healthcare Advancements:</a:t>
            </a:r>
          </a:p>
          <a:p>
            <a:pPr lvl="1"/>
            <a:r>
              <a:rPr lang="en-IN" sz="2200" dirty="0">
                <a:solidFill>
                  <a:srgbClr val="374151"/>
                </a:solidFill>
              </a:rPr>
              <a:t>in healthcare, data science contributes to </a:t>
            </a:r>
            <a:r>
              <a:rPr lang="en-IN" sz="2200" dirty="0">
                <a:solidFill>
                  <a:srgbClr val="C00000"/>
                </a:solidFill>
              </a:rPr>
              <a:t>medical research, disease diagnosis, drug discovery</a:t>
            </a:r>
            <a:r>
              <a:rPr lang="en-IN" sz="2200" dirty="0">
                <a:solidFill>
                  <a:srgbClr val="374151"/>
                </a:solidFill>
              </a:rPr>
              <a:t>, and personalized treatment plans.</a:t>
            </a:r>
            <a:endParaRPr lang="en-US" sz="2200" dirty="0">
              <a:solidFill>
                <a:srgbClr val="C00000"/>
              </a:solidFill>
            </a:endParaRPr>
          </a:p>
          <a:p>
            <a:r>
              <a:rPr lang="en-US" dirty="0"/>
              <a:t>Fraud Detection:</a:t>
            </a:r>
          </a:p>
          <a:p>
            <a:pPr lvl="1"/>
            <a:r>
              <a:rPr lang="en-US" sz="2200" dirty="0"/>
              <a:t>Data science is used to detect and </a:t>
            </a:r>
            <a:r>
              <a:rPr lang="en-US" sz="2200" dirty="0">
                <a:solidFill>
                  <a:srgbClr val="C00000"/>
                </a:solidFill>
              </a:rPr>
              <a:t>prevent fraudulent activities </a:t>
            </a:r>
            <a:r>
              <a:rPr lang="en-US" sz="2200" dirty="0"/>
              <a:t>in </a:t>
            </a:r>
            <a:r>
              <a:rPr lang="en-US" sz="2200" dirty="0">
                <a:solidFill>
                  <a:srgbClr val="C00000"/>
                </a:solidFill>
              </a:rPr>
              <a:t>financial transactions, e-commerce, and other domains</a:t>
            </a:r>
            <a:r>
              <a:rPr lang="en-US" sz="2200" dirty="0"/>
              <a:t>, protecting both organizations and customers.</a:t>
            </a:r>
          </a:p>
          <a:p>
            <a:r>
              <a:rPr lang="en-US" dirty="0"/>
              <a:t>Customer Insights:</a:t>
            </a:r>
          </a:p>
          <a:p>
            <a:pPr lvl="1"/>
            <a:r>
              <a:rPr lang="en-US" sz="2200" dirty="0"/>
              <a:t>Data science provides valuable insights into customer </a:t>
            </a:r>
            <a:r>
              <a:rPr lang="en-US" sz="2200" dirty="0">
                <a:solidFill>
                  <a:srgbClr val="C00000"/>
                </a:solidFill>
              </a:rPr>
              <a:t>behavior, preferences, and demographics,</a:t>
            </a:r>
            <a:r>
              <a:rPr lang="en-US" sz="2200" dirty="0"/>
              <a:t> which are essential for marketing and </a:t>
            </a:r>
            <a:r>
              <a:rPr lang="en-US" sz="2200" dirty="0">
                <a:solidFill>
                  <a:srgbClr val="C00000"/>
                </a:solidFill>
              </a:rPr>
              <a:t>product development.</a:t>
            </a:r>
          </a:p>
          <a:p>
            <a:r>
              <a:rPr lang="en-US" dirty="0"/>
              <a:t>Urban Planning:</a:t>
            </a:r>
          </a:p>
          <a:p>
            <a:pPr lvl="1"/>
            <a:r>
              <a:rPr lang="en-US" sz="2200" dirty="0"/>
              <a:t>Data science helps </a:t>
            </a:r>
            <a:r>
              <a:rPr lang="en-US" sz="2200" dirty="0">
                <a:solidFill>
                  <a:srgbClr val="C00000"/>
                </a:solidFill>
              </a:rPr>
              <a:t>optimize urban planning </a:t>
            </a:r>
            <a:r>
              <a:rPr lang="en-US" sz="2200" dirty="0"/>
              <a:t>and</a:t>
            </a:r>
            <a:r>
              <a:rPr lang="en-US" sz="2200" dirty="0">
                <a:solidFill>
                  <a:srgbClr val="C00000"/>
                </a:solidFill>
              </a:rPr>
              <a:t> infrastructure</a:t>
            </a:r>
            <a:r>
              <a:rPr lang="en-US" sz="2200" dirty="0"/>
              <a:t> development by analyzing data on </a:t>
            </a:r>
            <a:r>
              <a:rPr lang="en-US" sz="2200" dirty="0">
                <a:solidFill>
                  <a:srgbClr val="C00000"/>
                </a:solidFill>
              </a:rPr>
              <a:t>traffic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C00000"/>
                </a:solidFill>
              </a:rPr>
              <a:t>energy consumption, public services </a:t>
            </a:r>
            <a:r>
              <a:rPr lang="en-US" sz="2200" dirty="0"/>
              <a:t>and more.</a:t>
            </a:r>
          </a:p>
          <a:p>
            <a:r>
              <a:rPr lang="en-US" dirty="0"/>
              <a:t>Education and Learning Analytics:</a:t>
            </a:r>
          </a:p>
          <a:p>
            <a:pPr lvl="1"/>
            <a:r>
              <a:rPr lang="en-US" sz="2200" dirty="0"/>
              <a:t>Educational institutions use data science to track student </a:t>
            </a:r>
            <a:r>
              <a:rPr lang="en-US" sz="2200" dirty="0">
                <a:solidFill>
                  <a:srgbClr val="C00000"/>
                </a:solidFill>
              </a:rPr>
              <a:t>performance, personalize learning experiences, </a:t>
            </a:r>
            <a:r>
              <a:rPr lang="en-US" sz="2200" dirty="0"/>
              <a:t>and improve educational outcomes.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1DE0F-F866-7A56-C2FF-C1545B59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0524-0BC7-6A94-DC79-C36A4979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Data Science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8BEAF-5699-E0AA-95B1-09357DDA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280856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5CS412_CN_Unit_1_Basics of Computer Network" id="{776EB90B-736E-8E44-8980-C02A1963589B}" vid="{79FC096B-B13D-F047-BC14-878782FE51A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12888</TotalTime>
  <Words>6562</Words>
  <Application>Microsoft Office PowerPoint</Application>
  <PresentationFormat>Widescreen</PresentationFormat>
  <Paragraphs>1221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Roboto Condensed Light</vt:lpstr>
      <vt:lpstr>Roboto Condensed</vt:lpstr>
      <vt:lpstr>Wingdings 3</vt:lpstr>
      <vt:lpstr>Arial</vt:lpstr>
      <vt:lpstr>Consolas</vt:lpstr>
      <vt:lpstr>Calibri</vt:lpstr>
      <vt:lpstr>Wingdings 2</vt:lpstr>
      <vt:lpstr>Wingdings</vt:lpstr>
      <vt:lpstr>Office Theme</vt:lpstr>
      <vt:lpstr>1_Office Theme</vt:lpstr>
      <vt:lpstr>VIdeo Lecture 16x9 Light Template</vt:lpstr>
      <vt:lpstr>Unit-04  Introduction to  Data Science </vt:lpstr>
      <vt:lpstr>PowerPoint Presentation</vt:lpstr>
      <vt:lpstr>Introduction</vt:lpstr>
      <vt:lpstr>What is Data Science?</vt:lpstr>
      <vt:lpstr>Just think: One Second on Internet </vt:lpstr>
      <vt:lpstr>Need of Data Science</vt:lpstr>
      <vt:lpstr>Why Data Science?</vt:lpstr>
      <vt:lpstr>Why Data Science?</vt:lpstr>
      <vt:lpstr>Data Science Process</vt:lpstr>
      <vt:lpstr>Data Science Components</vt:lpstr>
      <vt:lpstr>Core competencies of a data scientist</vt:lpstr>
      <vt:lpstr>Creating the Data Science Pipeline</vt:lpstr>
      <vt:lpstr>Roles</vt:lpstr>
      <vt:lpstr>Understanding Python's Role in Data Science</vt:lpstr>
      <vt:lpstr>introduction of python library for data science</vt:lpstr>
      <vt:lpstr>Using the Python Ecosystem for Data Science</vt:lpstr>
      <vt:lpstr>1) NumPy</vt:lpstr>
      <vt:lpstr>2) pandas</vt:lpstr>
      <vt:lpstr>3) matplotlib</vt:lpstr>
      <vt:lpstr>4) SciPy</vt:lpstr>
      <vt:lpstr>5) Scikit-learn</vt:lpstr>
      <vt:lpstr>6) Keras and TensorFlow</vt:lpstr>
      <vt:lpstr>7) NetworkX</vt:lpstr>
      <vt:lpstr>8) Beautiful Soup</vt:lpstr>
      <vt:lpstr>Data Exploration &amp; Data Structures</vt:lpstr>
      <vt:lpstr>Introduction to Data Exploration</vt:lpstr>
      <vt:lpstr>Introduction to Data Exploration</vt:lpstr>
      <vt:lpstr>Data Exploration Steps</vt:lpstr>
      <vt:lpstr>Data Exploration Steps</vt:lpstr>
      <vt:lpstr>Data Exploration Steps</vt:lpstr>
      <vt:lpstr>Data Structure</vt:lpstr>
      <vt:lpstr>Series</vt:lpstr>
      <vt:lpstr>Series</vt:lpstr>
      <vt:lpstr>Creating Time Series</vt:lpstr>
      <vt:lpstr>Data Frames</vt:lpstr>
      <vt:lpstr>Data Frames</vt:lpstr>
      <vt:lpstr>Data Frames</vt:lpstr>
      <vt:lpstr>Data Frames</vt:lpstr>
      <vt:lpstr>Data Frames</vt:lpstr>
      <vt:lpstr>Data Frames</vt:lpstr>
      <vt:lpstr>Reading and Writing Data</vt:lpstr>
      <vt:lpstr>Read CSV in Pandas</vt:lpstr>
      <vt:lpstr>Read Excel in Pandas</vt:lpstr>
      <vt:lpstr>Data Selection and Filtering</vt:lpstr>
      <vt:lpstr>Conditional Selection</vt:lpstr>
      <vt:lpstr>Conditional Selection</vt:lpstr>
      <vt:lpstr>Data Manipulation</vt:lpstr>
      <vt:lpstr>Setting/Resetting index</vt:lpstr>
      <vt:lpstr>Setting/Resetting index</vt:lpstr>
      <vt:lpstr>Multi-Index DataFrame</vt:lpstr>
      <vt:lpstr>Multi-Index DataFrame</vt:lpstr>
      <vt:lpstr>Multi-Index DataFrame</vt:lpstr>
      <vt:lpstr>Reading in Multi indexed DataFrame directly from CSV</vt:lpstr>
      <vt:lpstr>Cross Sections in DataFrame</vt:lpstr>
      <vt:lpstr>Cross Sections in DataFrame</vt:lpstr>
      <vt:lpstr>Data Aggregation</vt:lpstr>
      <vt:lpstr>Groupby in Pandas</vt:lpstr>
      <vt:lpstr>Groupby in Pandas</vt:lpstr>
      <vt:lpstr>Groupby in Pandas</vt:lpstr>
      <vt:lpstr>Groupby in Pandas</vt:lpstr>
      <vt:lpstr>Groupby in Pandas</vt:lpstr>
      <vt:lpstr>Groupby in Pandas</vt:lpstr>
      <vt:lpstr>Groupby in Pandas</vt:lpstr>
      <vt:lpstr>Groupby in Pandas</vt:lpstr>
      <vt:lpstr>Data Visualization</vt:lpstr>
      <vt:lpstr>Data Visualization</vt:lpstr>
      <vt:lpstr>Graph</vt:lpstr>
      <vt:lpstr>Importance of Data Visualization</vt:lpstr>
      <vt:lpstr>Common Types of Data Visualizations</vt:lpstr>
      <vt:lpstr>Common Types of Data Visualizations</vt:lpstr>
      <vt:lpstr>Visualization Libraries and Tools</vt:lpstr>
      <vt:lpstr>Case Study: Visualizing Titanic Dataset </vt:lpstr>
      <vt:lpstr>Case Study: Visualizing Titanic Dataset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Vaseem Ghada</cp:lastModifiedBy>
  <cp:revision>1671</cp:revision>
  <dcterms:created xsi:type="dcterms:W3CDTF">2020-05-01T05:09:15Z</dcterms:created>
  <dcterms:modified xsi:type="dcterms:W3CDTF">2025-07-25T03:35:03Z</dcterms:modified>
</cp:coreProperties>
</file>